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2" r:id="rId4"/>
    <p:sldId id="273" r:id="rId5"/>
    <p:sldId id="258" r:id="rId6"/>
    <p:sldId id="282" r:id="rId7"/>
    <p:sldId id="260" r:id="rId8"/>
    <p:sldId id="261" r:id="rId9"/>
    <p:sldId id="264" r:id="rId10"/>
    <p:sldId id="275" r:id="rId11"/>
    <p:sldId id="276" r:id="rId12"/>
    <p:sldId id="277" r:id="rId13"/>
    <p:sldId id="278" r:id="rId14"/>
    <p:sldId id="265" r:id="rId15"/>
    <p:sldId id="279" r:id="rId16"/>
    <p:sldId id="280" r:id="rId17"/>
    <p:sldId id="281" r:id="rId18"/>
    <p:sldId id="271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69" r:id="rId31"/>
    <p:sldId id="274" r:id="rId32"/>
    <p:sldId id="270" r:id="rId33"/>
    <p:sldId id="294" r:id="rId34"/>
    <p:sldId id="295" r:id="rId35"/>
  </p:sldIdLst>
  <p:sldSz cx="18288000" cy="10287000"/>
  <p:notesSz cx="6858000" cy="9144000"/>
  <p:embeddedFontLst>
    <p:embeddedFont>
      <p:font typeface="Arbutus Slab" panose="02000000000000000000" pitchFamily="2" charset="77"/>
      <p:regular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Montserrat Bold" pitchFamily="2" charset="77"/>
      <p:regular r:id="rId42"/>
      <p:bold r:id="rId43"/>
    </p:embeddedFont>
    <p:embeddedFont>
      <p:font typeface="Poppins" pitchFamily="2" charset="77"/>
      <p:regular r:id="rId44"/>
      <p:bold r:id="rId45"/>
      <p:italic r:id="rId46"/>
      <p:boldItalic r:id="rId47"/>
    </p:embeddedFont>
    <p:embeddedFont>
      <p:font typeface="Poppins Bold" pitchFamily="2" charset="77"/>
      <p:regular r:id="rId48"/>
      <p:bold r:id="rId49"/>
    </p:embeddedFont>
    <p:embeddedFont>
      <p:font typeface="Poppins Bold Italics" pitchFamily="2" charset="77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3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60" autoAdjust="0"/>
    <p:restoredTop sz="94682" autoAdjust="0"/>
  </p:normalViewPr>
  <p:slideViewPr>
    <p:cSldViewPr>
      <p:cViewPr varScale="1">
        <p:scale>
          <a:sx n="72" d="100"/>
          <a:sy n="72" d="100"/>
        </p:scale>
        <p:origin x="256" y="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85D4A-9DB5-0046-93CC-042B5986B881}" type="datetimeFigureOut">
              <a:rPr lang="en-EG" smtClean="0"/>
              <a:t>01/06/2025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924346-A2D2-9B42-BEF4-E9759B8637A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4655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24346-A2D2-9B42-BEF4-E9759B8637AB}" type="slidenum">
              <a:rPr lang="en-EG" smtClean="0"/>
              <a:t>28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49233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3573C-21E3-C6AC-AE07-650EB0B5A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414FE-506F-881A-ABD0-1BE5DFECD7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D47E1D-71C4-B225-1B00-E8F7B7927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5B00-EDF4-854C-1DD7-420F6516F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924346-A2D2-9B42-BEF4-E9759B8637AB}" type="slidenum">
              <a:rPr lang="en-EG" smtClean="0"/>
              <a:t>29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06710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3.png"/><Relationship Id="rId7" Type="http://schemas.openxmlformats.org/officeDocument/2006/relationships/image" Target="../media/image8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.svg"/><Relationship Id="rId7" Type="http://schemas.openxmlformats.org/officeDocument/2006/relationships/image" Target="../media/image3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5.svg"/><Relationship Id="rId10" Type="http://schemas.openxmlformats.org/officeDocument/2006/relationships/image" Target="../media/image40.png"/><Relationship Id="rId4" Type="http://schemas.openxmlformats.org/officeDocument/2006/relationships/image" Target="../media/image4.png"/><Relationship Id="rId9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7.svg"/><Relationship Id="rId7" Type="http://schemas.openxmlformats.org/officeDocument/2006/relationships/image" Target="../media/image2.png"/><Relationship Id="rId12" Type="http://schemas.openxmlformats.org/officeDocument/2006/relationships/image" Target="../media/image5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49.png"/><Relationship Id="rId5" Type="http://schemas.openxmlformats.org/officeDocument/2006/relationships/image" Target="../media/image4.png"/><Relationship Id="rId10" Type="http://schemas.openxmlformats.org/officeDocument/2006/relationships/image" Target="../media/image48.svg"/><Relationship Id="rId4" Type="http://schemas.openxmlformats.org/officeDocument/2006/relationships/image" Target="../media/image46.jpe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svg"/><Relationship Id="rId7" Type="http://schemas.openxmlformats.org/officeDocument/2006/relationships/image" Target="../media/image5.svg"/><Relationship Id="rId12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6.svg"/><Relationship Id="rId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12.jpeg"/><Relationship Id="rId9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3.png"/><Relationship Id="rId7" Type="http://schemas.openxmlformats.org/officeDocument/2006/relationships/image" Target="../media/image8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4.svg"/><Relationship Id="rId7" Type="http://schemas.openxmlformats.org/officeDocument/2006/relationships/image" Target="../media/image6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9.svg"/><Relationship Id="rId5" Type="http://schemas.openxmlformats.org/officeDocument/2006/relationships/image" Target="../media/image58.png"/><Relationship Id="rId10" Type="http://schemas.openxmlformats.org/officeDocument/2006/relationships/image" Target="../media/image8.png"/><Relationship Id="rId4" Type="http://schemas.openxmlformats.org/officeDocument/2006/relationships/image" Target="../media/image57.jpeg"/><Relationship Id="rId9" Type="http://schemas.openxmlformats.org/officeDocument/2006/relationships/image" Target="../media/image6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3.png"/><Relationship Id="rId7" Type="http://schemas.openxmlformats.org/officeDocument/2006/relationships/image" Target="../media/image8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svg"/><Relationship Id="rId7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33.png"/><Relationship Id="rId7" Type="http://schemas.openxmlformats.org/officeDocument/2006/relationships/image" Target="../media/image59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jpeg"/><Relationship Id="rId10" Type="http://schemas.openxmlformats.org/officeDocument/2006/relationships/image" Target="../media/image9.svg"/><Relationship Id="rId4" Type="http://schemas.openxmlformats.org/officeDocument/2006/relationships/image" Target="../media/image34.svg"/><Relationship Id="rId9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7.jpeg"/><Relationship Id="rId7" Type="http://schemas.openxmlformats.org/officeDocument/2006/relationships/image" Target="../media/image59.png"/><Relationship Id="rId12" Type="http://schemas.openxmlformats.org/officeDocument/2006/relationships/image" Target="../media/image6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34.svg"/><Relationship Id="rId10" Type="http://schemas.openxmlformats.org/officeDocument/2006/relationships/image" Target="../media/image9.svg"/><Relationship Id="rId4" Type="http://schemas.openxmlformats.org/officeDocument/2006/relationships/image" Target="../media/image3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6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6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9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74.svg"/><Relationship Id="rId5" Type="http://schemas.openxmlformats.org/officeDocument/2006/relationships/image" Target="../media/image5.svg"/><Relationship Id="rId10" Type="http://schemas.openxmlformats.org/officeDocument/2006/relationships/image" Target="../media/image73.png"/><Relationship Id="rId4" Type="http://schemas.openxmlformats.org/officeDocument/2006/relationships/image" Target="../media/image4.png"/><Relationship Id="rId9" Type="http://schemas.openxmlformats.org/officeDocument/2006/relationships/image" Target="../media/image7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jpeg"/><Relationship Id="rId7" Type="http://schemas.openxmlformats.org/officeDocument/2006/relationships/image" Target="../media/image5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6.jpeg"/><Relationship Id="rId4" Type="http://schemas.openxmlformats.org/officeDocument/2006/relationships/image" Target="../media/image2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jpeg"/><Relationship Id="rId7" Type="http://schemas.openxmlformats.org/officeDocument/2006/relationships/image" Target="../media/image5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29.jpeg"/><Relationship Id="rId4" Type="http://schemas.openxmlformats.org/officeDocument/2006/relationships/image" Target="../media/image2.png"/><Relationship Id="rId9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jpeg"/><Relationship Id="rId7" Type="http://schemas.openxmlformats.org/officeDocument/2006/relationships/image" Target="../media/image5.sv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6883" y="3303818"/>
            <a:ext cx="9152031" cy="1404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94"/>
              </a:lnSpc>
            </a:pPr>
            <a:r>
              <a:rPr lang="en-US" sz="9995" b="1" dirty="0">
                <a:solidFill>
                  <a:srgbClr val="183378"/>
                </a:solidFill>
                <a:latin typeface="Poppins Bold"/>
                <a:ea typeface="Poppins Bold"/>
                <a:cs typeface="Poppins Bold"/>
                <a:sym typeface="Poppins Bold"/>
              </a:rPr>
              <a:t>MediPulse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965670" y="1562246"/>
            <a:ext cx="8294256" cy="8673732"/>
          </a:xfrm>
          <a:custGeom>
            <a:avLst/>
            <a:gdLst/>
            <a:ahLst/>
            <a:cxnLst/>
            <a:rect l="l" t="t" r="r" b="b"/>
            <a:pathLst>
              <a:path w="8294256" h="8673732">
                <a:moveTo>
                  <a:pt x="0" y="0"/>
                </a:moveTo>
                <a:lnTo>
                  <a:pt x="8294256" y="0"/>
                </a:lnTo>
                <a:lnTo>
                  <a:pt x="8294256" y="8673732"/>
                </a:lnTo>
                <a:lnTo>
                  <a:pt x="0" y="867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/>
          <p:cNvSpPr/>
          <p:nvPr/>
        </p:nvSpPr>
        <p:spPr>
          <a:xfrm>
            <a:off x="16964134" y="4095889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/>
          <p:cNvSpPr/>
          <p:nvPr/>
        </p:nvSpPr>
        <p:spPr>
          <a:xfrm>
            <a:off x="6706387" y="8816528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Freeform 12"/>
          <p:cNvSpPr/>
          <p:nvPr/>
        </p:nvSpPr>
        <p:spPr>
          <a:xfrm>
            <a:off x="9144000" y="1518081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3" name="Group 13"/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660221" y="5798131"/>
            <a:ext cx="807848" cy="201962"/>
          </a:xfrm>
          <a:custGeom>
            <a:avLst/>
            <a:gdLst/>
            <a:ahLst/>
            <a:cxnLst/>
            <a:rect l="l" t="t" r="r" b="b"/>
            <a:pathLst>
              <a:path w="807848" h="201962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Freeform 17"/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8" name="TextBox 18"/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 dirty="0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63318" y="6173986"/>
            <a:ext cx="7630282" cy="923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600" b="1" dirty="0">
                <a:solidFill>
                  <a:srgbClr val="193378"/>
                </a:solidFill>
                <a:latin typeface="Poppins"/>
                <a:ea typeface="Poppins"/>
                <a:cs typeface="Poppins"/>
                <a:sym typeface="Poppins"/>
              </a:rPr>
              <a:t>The Future of Healthcare Starts with MediPulse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6883" y="2573666"/>
            <a:ext cx="5863789" cy="699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69"/>
              </a:lnSpc>
            </a:pPr>
            <a:r>
              <a:rPr lang="en-US" sz="2999" b="1" spc="1385" dirty="0">
                <a:solidFill>
                  <a:srgbClr val="3575FE"/>
                </a:solidFill>
                <a:latin typeface="Poppins Bold"/>
                <a:ea typeface="Poppins Bold"/>
                <a:cs typeface="Poppins Bold"/>
                <a:sym typeface="Poppins Bold"/>
              </a:rPr>
              <a:t>PRESENTATION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 tmFilter="0,0; .5, 1; 1, 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 tmFilter="0,0; .5, 1; 1, 1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076134" y="0"/>
            <a:ext cx="2211866" cy="10287000"/>
            <a:chOff x="0" y="0"/>
            <a:chExt cx="582549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82549" cy="2709333"/>
            </a:xfrm>
            <a:custGeom>
              <a:avLst/>
              <a:gdLst/>
              <a:ahLst/>
              <a:cxnLst/>
              <a:rect l="l" t="t" r="r" b="b"/>
              <a:pathLst>
                <a:path w="582549" h="2709333">
                  <a:moveTo>
                    <a:pt x="0" y="0"/>
                  </a:moveTo>
                  <a:lnTo>
                    <a:pt x="582549" y="0"/>
                  </a:lnTo>
                  <a:lnTo>
                    <a:pt x="5825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82549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99590" y="0"/>
            <a:ext cx="5813504" cy="10287000"/>
            <a:chOff x="0" y="0"/>
            <a:chExt cx="900664" cy="1593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00664" cy="1593725"/>
            </a:xfrm>
            <a:custGeom>
              <a:avLst/>
              <a:gdLst/>
              <a:ahLst/>
              <a:cxnLst/>
              <a:rect l="l" t="t" r="r" b="b"/>
              <a:pathLst>
                <a:path w="900664" h="1593725">
                  <a:moveTo>
                    <a:pt x="0" y="0"/>
                  </a:moveTo>
                  <a:lnTo>
                    <a:pt x="900664" y="0"/>
                  </a:lnTo>
                  <a:lnTo>
                    <a:pt x="900664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1127" r="-114463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91029" y="2241826"/>
            <a:ext cx="7146142" cy="239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33"/>
              </a:lnSpc>
            </a:pPr>
            <a:r>
              <a:rPr lang="en-EG" sz="7200" b="1" dirty="0">
                <a:latin typeface="Montserrat" pitchFamily="2" charset="77"/>
              </a:rPr>
              <a:t>Collecting The Data</a:t>
            </a:r>
            <a:endParaRPr lang="en-US" sz="680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91029" y="4839567"/>
            <a:ext cx="8605515" cy="400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br>
              <a:rPr lang="en-US" sz="2600" dirty="0">
                <a:latin typeface="Poppins" pitchFamily="2" charset="77"/>
                <a:cs typeface="Poppins" pitchFamily="2" charset="77"/>
              </a:rPr>
            </a:br>
            <a:r>
              <a:rPr lang="en-US" sz="2600" dirty="0">
                <a:latin typeface="Poppins" pitchFamily="2" charset="77"/>
                <a:cs typeface="Poppins" pitchFamily="2" charset="77"/>
              </a:rPr>
              <a:t>We used </a:t>
            </a:r>
            <a:r>
              <a:rPr lang="en-US" sz="2600" b="1" dirty="0">
                <a:latin typeface="Poppins" pitchFamily="2" charset="77"/>
                <a:cs typeface="Poppins" pitchFamily="2" charset="77"/>
              </a:rPr>
              <a:t>manual data collection</a:t>
            </a:r>
            <a:r>
              <a:rPr lang="en-US" sz="2600" dirty="0">
                <a:latin typeface="Poppins" pitchFamily="2" charset="77"/>
                <a:cs typeface="Poppins" pitchFamily="2" charset="77"/>
              </a:rPr>
              <a:t> techniques to gather verified information from trusted medical websites and directories, including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Poppins" pitchFamily="2" charset="77"/>
                <a:cs typeface="Poppins" pitchFamily="2" charset="77"/>
              </a:rPr>
              <a:t>Specialties.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Poppins" pitchFamily="2" charset="77"/>
                <a:cs typeface="Poppins" pitchFamily="2" charset="77"/>
              </a:rPr>
              <a:t>Work locations (clinics/hospitals).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Poppins" pitchFamily="2" charset="77"/>
                <a:cs typeface="Poppins" pitchFamily="2" charset="77"/>
              </a:rPr>
              <a:t>Cities.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Poppins" pitchFamily="2" charset="77"/>
                <a:cs typeface="Poppins" pitchFamily="2" charset="77"/>
              </a:rPr>
              <a:t>Contact details.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600" dirty="0">
                <a:latin typeface="Poppins" pitchFamily="2" charset="77"/>
                <a:cs typeface="Poppins" pitchFamily="2" charset="77"/>
              </a:rPr>
              <a:t>Patient reviews (if available).</a:t>
            </a:r>
          </a:p>
          <a:p>
            <a:endParaRPr lang="en-EG" sz="26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8500202" y="1919053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59" y="0"/>
                </a:lnTo>
                <a:lnTo>
                  <a:pt x="1231459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/>
          <p:cNvSpPr/>
          <p:nvPr/>
        </p:nvSpPr>
        <p:spPr>
          <a:xfrm>
            <a:off x="5794504" y="8592118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1"/>
                </a:lnTo>
                <a:lnTo>
                  <a:pt x="0" y="81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/>
          <p:cNvSpPr/>
          <p:nvPr/>
        </p:nvSpPr>
        <p:spPr>
          <a:xfrm>
            <a:off x="640004" y="8680204"/>
            <a:ext cx="723086" cy="723086"/>
          </a:xfrm>
          <a:custGeom>
            <a:avLst/>
            <a:gdLst/>
            <a:ahLst/>
            <a:cxnLst/>
            <a:rect l="l" t="t" r="r" b="b"/>
            <a:pathLst>
              <a:path w="723086" h="723086">
                <a:moveTo>
                  <a:pt x="0" y="0"/>
                </a:moveTo>
                <a:lnTo>
                  <a:pt x="723086" y="0"/>
                </a:lnTo>
                <a:lnTo>
                  <a:pt x="723086" y="723085"/>
                </a:lnTo>
                <a:lnTo>
                  <a:pt x="0" y="723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Freeform 12"/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3" name="TextBox 13"/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 dirty="0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BB881-F3E8-D0E3-0883-BB711CB88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148C699-5E4E-33DB-8288-390F05DB0391}"/>
              </a:ext>
            </a:extLst>
          </p:cNvPr>
          <p:cNvGrpSpPr/>
          <p:nvPr/>
        </p:nvGrpSpPr>
        <p:grpSpPr>
          <a:xfrm>
            <a:off x="11762985" y="0"/>
            <a:ext cx="6525015" cy="10287000"/>
            <a:chOff x="0" y="0"/>
            <a:chExt cx="1010896" cy="15937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4273A00-E5C2-3FA7-66EC-3D99ECF40B91}"/>
                </a:ext>
              </a:extLst>
            </p:cNvPr>
            <p:cNvSpPr/>
            <p:nvPr/>
          </p:nvSpPr>
          <p:spPr>
            <a:xfrm>
              <a:off x="0" y="0"/>
              <a:ext cx="1010896" cy="1593725"/>
            </a:xfrm>
            <a:custGeom>
              <a:avLst/>
              <a:gdLst/>
              <a:ahLst/>
              <a:cxnLst/>
              <a:rect l="l" t="t" r="r" b="b"/>
              <a:pathLst>
                <a:path w="1010896" h="1593725">
                  <a:moveTo>
                    <a:pt x="0" y="0"/>
                  </a:moveTo>
                  <a:lnTo>
                    <a:pt x="1010896" y="0"/>
                  </a:lnTo>
                  <a:lnTo>
                    <a:pt x="10108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5103" r="-55103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9A2AFEE-F779-8E30-6A7C-9018FA4E58D7}"/>
              </a:ext>
            </a:extLst>
          </p:cNvPr>
          <p:cNvGrpSpPr/>
          <p:nvPr/>
        </p:nvGrpSpPr>
        <p:grpSpPr>
          <a:xfrm>
            <a:off x="1001547" y="1899244"/>
            <a:ext cx="16461695" cy="7200175"/>
            <a:chOff x="0" y="0"/>
            <a:chExt cx="4335590" cy="189634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099FAD2-2C68-32EF-49F4-A63ABCE59675}"/>
                </a:ext>
              </a:extLst>
            </p:cNvPr>
            <p:cNvSpPr/>
            <p:nvPr/>
          </p:nvSpPr>
          <p:spPr>
            <a:xfrm>
              <a:off x="0" y="0"/>
              <a:ext cx="4335590" cy="1896342"/>
            </a:xfrm>
            <a:custGeom>
              <a:avLst/>
              <a:gdLst/>
              <a:ahLst/>
              <a:cxnLst/>
              <a:rect l="l" t="t" r="r" b="b"/>
              <a:pathLst>
                <a:path w="4335590" h="1896342">
                  <a:moveTo>
                    <a:pt x="0" y="0"/>
                  </a:moveTo>
                  <a:lnTo>
                    <a:pt x="4335590" y="0"/>
                  </a:lnTo>
                  <a:lnTo>
                    <a:pt x="4335590" y="1896342"/>
                  </a:lnTo>
                  <a:lnTo>
                    <a:pt x="0" y="18963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193AA61-40EF-A777-EE23-336DD490099A}"/>
                </a:ext>
              </a:extLst>
            </p:cNvPr>
            <p:cNvSpPr txBox="1"/>
            <p:nvPr/>
          </p:nvSpPr>
          <p:spPr>
            <a:xfrm>
              <a:off x="0" y="-57150"/>
              <a:ext cx="4335590" cy="1953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15C3DD89-EE67-3E3D-037A-0E0FF0CC3ACA}"/>
              </a:ext>
            </a:extLst>
          </p:cNvPr>
          <p:cNvGrpSpPr/>
          <p:nvPr/>
        </p:nvGrpSpPr>
        <p:grpSpPr>
          <a:xfrm>
            <a:off x="17232630" y="425296"/>
            <a:ext cx="773107" cy="773107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DD0E003-3621-1530-A0BB-27653A961F8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0843D9E4-3FC0-694F-AD49-795F17A3EC81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C8D0DEAF-23D9-FA7E-2F86-8647AEAD4494}"/>
              </a:ext>
            </a:extLst>
          </p:cNvPr>
          <p:cNvSpPr/>
          <p:nvPr/>
        </p:nvSpPr>
        <p:spPr>
          <a:xfrm>
            <a:off x="17463242" y="681425"/>
            <a:ext cx="311884" cy="260848"/>
          </a:xfrm>
          <a:custGeom>
            <a:avLst/>
            <a:gdLst/>
            <a:ahLst/>
            <a:cxnLst/>
            <a:rect l="l" t="t" r="r" b="b"/>
            <a:pathLst>
              <a:path w="311884" h="260848">
                <a:moveTo>
                  <a:pt x="0" y="0"/>
                </a:moveTo>
                <a:lnTo>
                  <a:pt x="311883" y="0"/>
                </a:lnTo>
                <a:lnTo>
                  <a:pt x="311883" y="260848"/>
                </a:lnTo>
                <a:lnTo>
                  <a:pt x="0" y="260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CFB16C90-8B2A-EE3D-C677-47676F0EC38F}"/>
              </a:ext>
            </a:extLst>
          </p:cNvPr>
          <p:cNvSpPr txBox="1"/>
          <p:nvPr/>
        </p:nvSpPr>
        <p:spPr>
          <a:xfrm>
            <a:off x="1785001" y="2937356"/>
            <a:ext cx="8044943" cy="3121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03"/>
              </a:lnSpc>
            </a:pPr>
            <a:r>
              <a:rPr lang="en-US" sz="7200" b="1" dirty="0">
                <a:latin typeface="Montserrat" pitchFamily="2" charset="77"/>
              </a:rPr>
              <a:t>How we Preprocessed the data</a:t>
            </a:r>
            <a:endParaRPr lang="en-US" sz="66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AA6927C-6719-B0AB-2B46-9D3C74366C55}"/>
              </a:ext>
            </a:extLst>
          </p:cNvPr>
          <p:cNvSpPr txBox="1"/>
          <p:nvPr/>
        </p:nvSpPr>
        <p:spPr>
          <a:xfrm>
            <a:off x="1765951" y="6143130"/>
            <a:ext cx="7247086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latin typeface="Poppins" pitchFamily="2" charset="77"/>
                <a:cs typeface="Poppins" pitchFamily="2" charset="77"/>
              </a:rPr>
              <a:t>Once the data was collected, we proceeded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Poppins" pitchFamily="2" charset="77"/>
                <a:cs typeface="Poppins" pitchFamily="2" charset="77"/>
              </a:rPr>
              <a:t>Cleaning and transforming the data</a:t>
            </a:r>
            <a:r>
              <a:rPr lang="en-US" sz="2400" dirty="0">
                <a:latin typeface="Poppins" pitchFamily="2" charset="77"/>
                <a:cs typeface="Poppins" pitchFamily="2" charset="77"/>
              </a:rPr>
              <a:t> into structured formats (Excel).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Designing the initial </a:t>
            </a:r>
            <a:r>
              <a:rPr lang="en-US" sz="2400" b="1" dirty="0">
                <a:latin typeface="Poppins" pitchFamily="2" charset="77"/>
                <a:cs typeface="Poppins" pitchFamily="2" charset="77"/>
              </a:rPr>
              <a:t>database schema</a:t>
            </a:r>
            <a:r>
              <a:rPr lang="en-US" sz="2400" dirty="0">
                <a:latin typeface="Poppins" pitchFamily="2" charset="77"/>
                <a:cs typeface="Poppins" pitchFamily="2" charset="7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Defining relationships between core entities (e.g., doctors, patients, appointments).</a:t>
            </a:r>
          </a:p>
          <a:p>
            <a:endParaRPr lang="en-EG" sz="24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EC9EB68-9187-C627-F095-D83E6F0A3367}"/>
              </a:ext>
            </a:extLst>
          </p:cNvPr>
          <p:cNvSpPr/>
          <p:nvPr/>
        </p:nvSpPr>
        <p:spPr>
          <a:xfrm>
            <a:off x="10898144" y="3984438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59"/>
                </a:lnTo>
                <a:lnTo>
                  <a:pt x="0" y="1231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8D062449-F8A0-CABF-9445-D12692878854}"/>
              </a:ext>
            </a:extLst>
          </p:cNvPr>
          <p:cNvSpPr/>
          <p:nvPr/>
        </p:nvSpPr>
        <p:spPr>
          <a:xfrm>
            <a:off x="8826808" y="8692199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2" y="0"/>
                </a:lnTo>
                <a:lnTo>
                  <a:pt x="811172" y="811171"/>
                </a:lnTo>
                <a:lnTo>
                  <a:pt x="0" y="81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83188040-7D92-CF53-B450-F7438D96424E}"/>
              </a:ext>
            </a:extLst>
          </p:cNvPr>
          <p:cNvSpPr/>
          <p:nvPr/>
        </p:nvSpPr>
        <p:spPr>
          <a:xfrm>
            <a:off x="7803765" y="2114798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6"/>
                </a:lnTo>
                <a:lnTo>
                  <a:pt x="0" y="890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B00D98A-905F-0556-2431-C10C90499E45}"/>
              </a:ext>
            </a:extLst>
          </p:cNvPr>
          <p:cNvSpPr/>
          <p:nvPr/>
        </p:nvSpPr>
        <p:spPr>
          <a:xfrm>
            <a:off x="15779913" y="3984438"/>
            <a:ext cx="723086" cy="723086"/>
          </a:xfrm>
          <a:custGeom>
            <a:avLst/>
            <a:gdLst/>
            <a:ahLst/>
            <a:cxnLst/>
            <a:rect l="l" t="t" r="r" b="b"/>
            <a:pathLst>
              <a:path w="723086" h="723086">
                <a:moveTo>
                  <a:pt x="0" y="0"/>
                </a:moveTo>
                <a:lnTo>
                  <a:pt x="723086" y="0"/>
                </a:lnTo>
                <a:lnTo>
                  <a:pt x="723086" y="723086"/>
                </a:lnTo>
                <a:lnTo>
                  <a:pt x="0" y="723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Freeform 12">
            <a:extLst>
              <a:ext uri="{FF2B5EF4-FFF2-40B4-BE49-F238E27FC236}">
                <a16:creationId xmlns:a16="http://schemas.microsoft.com/office/drawing/2014/main" id="{4BC7D47B-64FB-EDD0-45EE-DF7E90CFF2C9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8A9FC7-F498-269E-C385-10AB98588BCD}"/>
              </a:ext>
            </a:extLst>
          </p:cNvPr>
          <p:cNvSpPr txBox="1"/>
          <p:nvPr/>
        </p:nvSpPr>
        <p:spPr>
          <a:xfrm>
            <a:off x="1765030" y="793835"/>
            <a:ext cx="9144000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100" dirty="0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</p:spTree>
    <p:extLst>
      <p:ext uri="{BB962C8B-B14F-4D97-AF65-F5344CB8AC3E}">
        <p14:creationId xmlns:p14="http://schemas.microsoft.com/office/powerpoint/2010/main" val="2136529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18024" y="5690411"/>
            <a:ext cx="16541276" cy="1654127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14945" y="4923738"/>
            <a:ext cx="4432916" cy="3713241"/>
            <a:chOff x="0" y="0"/>
            <a:chExt cx="1167517" cy="9779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pPr marL="0" algn="l" defTabSz="914400" rtl="0" eaLnBrk="1" latinLnBrk="0" hangingPunct="1"/>
              <a:endParaRPr lang="en-EG" dirty="0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167517" cy="987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0" eaLnBrk="1" latinLnBrk="0" hangingPunct="1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68954" y="4923738"/>
            <a:ext cx="4432916" cy="3713241"/>
            <a:chOff x="0" y="0"/>
            <a:chExt cx="1167517" cy="97797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167517" cy="987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430694" y="4923738"/>
            <a:ext cx="4432916" cy="3713241"/>
            <a:chOff x="0" y="0"/>
            <a:chExt cx="1167517" cy="9779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7517" cy="977973"/>
            </a:xfrm>
            <a:custGeom>
              <a:avLst/>
              <a:gdLst/>
              <a:ahLst/>
              <a:cxnLst/>
              <a:rect l="l" t="t" r="r" b="b"/>
              <a:pathLst>
                <a:path w="1167517" h="977973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916847"/>
                  </a:lnTo>
                  <a:cubicBezTo>
                    <a:pt x="1167517" y="950606"/>
                    <a:pt x="1140150" y="977973"/>
                    <a:pt x="1106391" y="977973"/>
                  </a:cubicBezTo>
                  <a:lnTo>
                    <a:pt x="61126" y="977973"/>
                  </a:lnTo>
                  <a:cubicBezTo>
                    <a:pt x="27367" y="977973"/>
                    <a:pt x="0" y="950606"/>
                    <a:pt x="0" y="916847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167517" cy="9874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8518599" y="3696147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grpSp>
        <p:nvGrpSpPr>
          <p:cNvPr id="21" name="Group 21"/>
          <p:cNvGrpSpPr/>
          <p:nvPr/>
        </p:nvGrpSpPr>
        <p:grpSpPr>
          <a:xfrm>
            <a:off x="16428635" y="-545006"/>
            <a:ext cx="2585802" cy="258580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6998721" y="530182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5" name="Freeform 25"/>
          <p:cNvSpPr/>
          <p:nvPr/>
        </p:nvSpPr>
        <p:spPr>
          <a:xfrm>
            <a:off x="2068735" y="2684222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Freeform 26"/>
          <p:cNvSpPr/>
          <p:nvPr/>
        </p:nvSpPr>
        <p:spPr>
          <a:xfrm>
            <a:off x="3846715" y="5494485"/>
            <a:ext cx="969376" cy="619189"/>
          </a:xfrm>
          <a:custGeom>
            <a:avLst/>
            <a:gdLst/>
            <a:ahLst/>
            <a:cxnLst/>
            <a:rect l="l" t="t" r="r" b="b"/>
            <a:pathLst>
              <a:path w="969376" h="619189">
                <a:moveTo>
                  <a:pt x="0" y="0"/>
                </a:moveTo>
                <a:lnTo>
                  <a:pt x="969376" y="0"/>
                </a:lnTo>
                <a:lnTo>
                  <a:pt x="969376" y="619189"/>
                </a:lnTo>
                <a:lnTo>
                  <a:pt x="0" y="6191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27" name="Freeform 27"/>
          <p:cNvSpPr/>
          <p:nvPr/>
        </p:nvSpPr>
        <p:spPr>
          <a:xfrm>
            <a:off x="13252506" y="5301825"/>
            <a:ext cx="789293" cy="862715"/>
          </a:xfrm>
          <a:custGeom>
            <a:avLst/>
            <a:gdLst/>
            <a:ahLst/>
            <a:cxnLst/>
            <a:rect l="l" t="t" r="r" b="b"/>
            <a:pathLst>
              <a:path w="789293" h="862715">
                <a:moveTo>
                  <a:pt x="0" y="0"/>
                </a:moveTo>
                <a:lnTo>
                  <a:pt x="789293" y="0"/>
                </a:lnTo>
                <a:lnTo>
                  <a:pt x="789293" y="862715"/>
                </a:lnTo>
                <a:lnTo>
                  <a:pt x="0" y="8627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8" name="Freeform 28"/>
          <p:cNvSpPr/>
          <p:nvPr/>
        </p:nvSpPr>
        <p:spPr>
          <a:xfrm>
            <a:off x="8562887" y="5205238"/>
            <a:ext cx="852782" cy="859029"/>
          </a:xfrm>
          <a:custGeom>
            <a:avLst/>
            <a:gdLst/>
            <a:ahLst/>
            <a:cxnLst/>
            <a:rect l="l" t="t" r="r" b="b"/>
            <a:pathLst>
              <a:path w="852782" h="859029">
                <a:moveTo>
                  <a:pt x="0" y="0"/>
                </a:moveTo>
                <a:lnTo>
                  <a:pt x="852782" y="0"/>
                </a:lnTo>
                <a:lnTo>
                  <a:pt x="852782" y="859029"/>
                </a:lnTo>
                <a:lnTo>
                  <a:pt x="0" y="859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9" name="TextBox 29"/>
          <p:cNvSpPr txBox="1"/>
          <p:nvPr/>
        </p:nvSpPr>
        <p:spPr>
          <a:xfrm>
            <a:off x="16538253" y="9120187"/>
            <a:ext cx="643732" cy="285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"/>
              </a:lnSpc>
            </a:pPr>
            <a:r>
              <a:rPr lang="en-US" sz="19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98782" y="7022469"/>
            <a:ext cx="3824313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SQL database management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911283" y="7022469"/>
            <a:ext cx="3471740" cy="73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Diagrams (ER, Sequence, Use Case 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252792" y="7081661"/>
            <a:ext cx="3471740" cy="736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 import/export and preprocessing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13204" y="6418474"/>
            <a:ext cx="3842898" cy="391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8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MySQL Server</a:t>
            </a:r>
            <a:endParaRPr lang="en-US" sz="2499" b="1" dirty="0">
              <a:solidFill>
                <a:schemeClr val="bg1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063963" y="6418474"/>
            <a:ext cx="3842898" cy="36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Microsoft Excel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25703" y="6418474"/>
            <a:ext cx="3842898" cy="36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Lucidchart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155414" y="1826572"/>
            <a:ext cx="7659996" cy="1657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EG" sz="6000" b="1" dirty="0">
                <a:latin typeface="Montserrat" pitchFamily="2" charset="77"/>
              </a:rPr>
              <a:t>Technologies and Tools</a:t>
            </a:r>
            <a:endParaRPr lang="en-US" sz="5999" b="1" dirty="0">
              <a:solidFill>
                <a:srgbClr val="193378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A7CDB-6578-69FE-96B8-B442E1668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CA232B1-0C90-4916-01BF-8A22BED77FF1}"/>
              </a:ext>
            </a:extLst>
          </p:cNvPr>
          <p:cNvGrpSpPr/>
          <p:nvPr/>
        </p:nvGrpSpPr>
        <p:grpSpPr>
          <a:xfrm>
            <a:off x="11762985" y="0"/>
            <a:ext cx="6525015" cy="10287000"/>
            <a:chOff x="0" y="0"/>
            <a:chExt cx="1010896" cy="1593725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7C7439-4AA4-CD0A-21BA-58F38C1243BC}"/>
                </a:ext>
              </a:extLst>
            </p:cNvPr>
            <p:cNvSpPr/>
            <p:nvPr/>
          </p:nvSpPr>
          <p:spPr>
            <a:xfrm>
              <a:off x="0" y="0"/>
              <a:ext cx="1010896" cy="1593725"/>
            </a:xfrm>
            <a:custGeom>
              <a:avLst/>
              <a:gdLst/>
              <a:ahLst/>
              <a:cxnLst/>
              <a:rect l="l" t="t" r="r" b="b"/>
              <a:pathLst>
                <a:path w="1010896" h="1593725">
                  <a:moveTo>
                    <a:pt x="0" y="0"/>
                  </a:moveTo>
                  <a:lnTo>
                    <a:pt x="1010896" y="0"/>
                  </a:lnTo>
                  <a:lnTo>
                    <a:pt x="10108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5103" r="-55103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B1807C2-1953-4B9E-C9B8-D1E217CCA0C1}"/>
              </a:ext>
            </a:extLst>
          </p:cNvPr>
          <p:cNvGrpSpPr/>
          <p:nvPr/>
        </p:nvGrpSpPr>
        <p:grpSpPr>
          <a:xfrm>
            <a:off x="1001547" y="1899244"/>
            <a:ext cx="16461695" cy="7200175"/>
            <a:chOff x="0" y="0"/>
            <a:chExt cx="4335590" cy="1896342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12C40C9-7CCD-9B39-9DB9-4AE40FE627EB}"/>
                </a:ext>
              </a:extLst>
            </p:cNvPr>
            <p:cNvSpPr/>
            <p:nvPr/>
          </p:nvSpPr>
          <p:spPr>
            <a:xfrm>
              <a:off x="0" y="0"/>
              <a:ext cx="4335590" cy="1896342"/>
            </a:xfrm>
            <a:custGeom>
              <a:avLst/>
              <a:gdLst/>
              <a:ahLst/>
              <a:cxnLst/>
              <a:rect l="l" t="t" r="r" b="b"/>
              <a:pathLst>
                <a:path w="4335590" h="1896342">
                  <a:moveTo>
                    <a:pt x="0" y="0"/>
                  </a:moveTo>
                  <a:lnTo>
                    <a:pt x="4335590" y="0"/>
                  </a:lnTo>
                  <a:lnTo>
                    <a:pt x="4335590" y="1896342"/>
                  </a:lnTo>
                  <a:lnTo>
                    <a:pt x="0" y="18963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37101E00-FEF5-4D03-DDEB-BA33F80312C3}"/>
                </a:ext>
              </a:extLst>
            </p:cNvPr>
            <p:cNvSpPr txBox="1"/>
            <p:nvPr/>
          </p:nvSpPr>
          <p:spPr>
            <a:xfrm>
              <a:off x="0" y="-57150"/>
              <a:ext cx="4335590" cy="1953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F2FB92A6-07EE-3CF3-B26A-3F5F9579B7CB}"/>
              </a:ext>
            </a:extLst>
          </p:cNvPr>
          <p:cNvSpPr txBox="1"/>
          <p:nvPr/>
        </p:nvSpPr>
        <p:spPr>
          <a:xfrm>
            <a:off x="1735278" y="3366607"/>
            <a:ext cx="8044943" cy="208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3"/>
              </a:lnSpc>
            </a:pPr>
            <a:r>
              <a:rPr lang="en-EG" sz="7200" b="1" dirty="0">
                <a:latin typeface="Montserrat" pitchFamily="2" charset="77"/>
              </a:rPr>
              <a:t>Sample SQL Code</a:t>
            </a:r>
            <a:endParaRPr lang="en-US" sz="66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4E559EB2-CF3A-8C40-B16E-DA4C828E51EB}"/>
              </a:ext>
            </a:extLst>
          </p:cNvPr>
          <p:cNvSpPr/>
          <p:nvPr/>
        </p:nvSpPr>
        <p:spPr>
          <a:xfrm>
            <a:off x="10898144" y="3984438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59"/>
                </a:lnTo>
                <a:lnTo>
                  <a:pt x="0" y="12314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7AED4767-F1A1-E04B-5C4F-20002328E084}"/>
              </a:ext>
            </a:extLst>
          </p:cNvPr>
          <p:cNvSpPr/>
          <p:nvPr/>
        </p:nvSpPr>
        <p:spPr>
          <a:xfrm>
            <a:off x="6248400" y="7778490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2" y="0"/>
                </a:lnTo>
                <a:lnTo>
                  <a:pt x="811172" y="811171"/>
                </a:lnTo>
                <a:lnTo>
                  <a:pt x="0" y="81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C62ECD5D-1BFC-B60B-3D04-0F5246B14784}"/>
              </a:ext>
            </a:extLst>
          </p:cNvPr>
          <p:cNvSpPr/>
          <p:nvPr/>
        </p:nvSpPr>
        <p:spPr>
          <a:xfrm>
            <a:off x="7803765" y="2114798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6"/>
                </a:lnTo>
                <a:lnTo>
                  <a:pt x="0" y="890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883C9F06-6EC7-2D7B-CBEB-ED975E186625}"/>
              </a:ext>
            </a:extLst>
          </p:cNvPr>
          <p:cNvSpPr/>
          <p:nvPr/>
        </p:nvSpPr>
        <p:spPr>
          <a:xfrm>
            <a:off x="15779913" y="3984438"/>
            <a:ext cx="723086" cy="723086"/>
          </a:xfrm>
          <a:custGeom>
            <a:avLst/>
            <a:gdLst/>
            <a:ahLst/>
            <a:cxnLst/>
            <a:rect l="l" t="t" r="r" b="b"/>
            <a:pathLst>
              <a:path w="723086" h="723086">
                <a:moveTo>
                  <a:pt x="0" y="0"/>
                </a:moveTo>
                <a:lnTo>
                  <a:pt x="723086" y="0"/>
                </a:lnTo>
                <a:lnTo>
                  <a:pt x="723086" y="723086"/>
                </a:lnTo>
                <a:lnTo>
                  <a:pt x="0" y="7230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46C3F8-4C18-1BAB-074C-DBE58A7DB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677" y="5531199"/>
            <a:ext cx="9298143" cy="176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7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9937621" y="3600450"/>
            <a:ext cx="8350379" cy="6686550"/>
            <a:chOff x="0" y="0"/>
            <a:chExt cx="2199277" cy="1761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99277" cy="1761067"/>
            </a:xfrm>
            <a:custGeom>
              <a:avLst/>
              <a:gdLst/>
              <a:ahLst/>
              <a:cxnLst/>
              <a:rect l="l" t="t" r="r" b="b"/>
              <a:pathLst>
                <a:path w="2199277" h="1761067">
                  <a:moveTo>
                    <a:pt x="0" y="0"/>
                  </a:moveTo>
                  <a:lnTo>
                    <a:pt x="2199277" y="0"/>
                  </a:lnTo>
                  <a:lnTo>
                    <a:pt x="2199277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2199277" cy="1818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430882" y="2076698"/>
            <a:ext cx="7876168" cy="8236516"/>
          </a:xfrm>
          <a:custGeom>
            <a:avLst/>
            <a:gdLst/>
            <a:ahLst/>
            <a:cxnLst/>
            <a:rect l="l" t="t" r="r" b="b"/>
            <a:pathLst>
              <a:path w="7876168" h="8236516">
                <a:moveTo>
                  <a:pt x="0" y="0"/>
                </a:moveTo>
                <a:lnTo>
                  <a:pt x="7876168" y="0"/>
                </a:lnTo>
                <a:lnTo>
                  <a:pt x="7876168" y="8236516"/>
                </a:lnTo>
                <a:lnTo>
                  <a:pt x="0" y="8236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G" dirty="0"/>
          </a:p>
        </p:txBody>
      </p:sp>
      <p:sp>
        <p:nvSpPr>
          <p:cNvPr id="9" name="AutoShape 9"/>
          <p:cNvSpPr/>
          <p:nvPr/>
        </p:nvSpPr>
        <p:spPr>
          <a:xfrm flipV="1">
            <a:off x="609600" y="4686300"/>
            <a:ext cx="0" cy="4899660"/>
          </a:xfrm>
          <a:prstGeom prst="line">
            <a:avLst/>
          </a:prstGeom>
          <a:ln w="114300" cap="flat">
            <a:solidFill>
              <a:srgbClr val="3575F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12" name="Freeform 12"/>
          <p:cNvSpPr/>
          <p:nvPr/>
        </p:nvSpPr>
        <p:spPr>
          <a:xfrm>
            <a:off x="10902371" y="1944431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3" name="Freeform 13"/>
          <p:cNvSpPr/>
          <p:nvPr/>
        </p:nvSpPr>
        <p:spPr>
          <a:xfrm>
            <a:off x="8249128" y="8447129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1"/>
                </a:lnTo>
                <a:lnTo>
                  <a:pt x="0" y="8111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4" name="Freeform 14"/>
          <p:cNvSpPr/>
          <p:nvPr/>
        </p:nvSpPr>
        <p:spPr>
          <a:xfrm>
            <a:off x="7803765" y="2114798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6"/>
                </a:lnTo>
                <a:lnTo>
                  <a:pt x="0" y="890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5" name="Freeform 15"/>
          <p:cNvSpPr/>
          <p:nvPr/>
        </p:nvSpPr>
        <p:spPr>
          <a:xfrm>
            <a:off x="16459200" y="2877364"/>
            <a:ext cx="723086" cy="723086"/>
          </a:xfrm>
          <a:custGeom>
            <a:avLst/>
            <a:gdLst/>
            <a:ahLst/>
            <a:cxnLst/>
            <a:rect l="l" t="t" r="r" b="b"/>
            <a:pathLst>
              <a:path w="723086" h="723086">
                <a:moveTo>
                  <a:pt x="0" y="0"/>
                </a:moveTo>
                <a:lnTo>
                  <a:pt x="723086" y="0"/>
                </a:lnTo>
                <a:lnTo>
                  <a:pt x="723086" y="723085"/>
                </a:lnTo>
                <a:lnTo>
                  <a:pt x="0" y="7230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60AB90-B0F2-DA4E-2A67-50715FA0F5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01" y="2153200"/>
            <a:ext cx="6208042" cy="7903477"/>
          </a:xfrm>
          <a:prstGeom prst="rect">
            <a:avLst/>
          </a:prstGeom>
        </p:spPr>
      </p:pic>
      <p:grpSp>
        <p:nvGrpSpPr>
          <p:cNvPr id="20" name="Group 2">
            <a:extLst>
              <a:ext uri="{FF2B5EF4-FFF2-40B4-BE49-F238E27FC236}">
                <a16:creationId xmlns:a16="http://schemas.microsoft.com/office/drawing/2014/main" id="{22C5BFFB-0370-8A3A-82D4-440ADC751F85}"/>
              </a:ext>
            </a:extLst>
          </p:cNvPr>
          <p:cNvGrpSpPr/>
          <p:nvPr/>
        </p:nvGrpSpPr>
        <p:grpSpPr>
          <a:xfrm rot="16200000">
            <a:off x="1641792" y="-1649481"/>
            <a:ext cx="1470163" cy="4800600"/>
            <a:chOff x="0" y="-9525"/>
            <a:chExt cx="660400" cy="1951851"/>
          </a:xfrm>
        </p:grpSpPr>
        <p:sp>
          <p:nvSpPr>
            <p:cNvPr id="21" name="Freeform 3">
              <a:extLst>
                <a:ext uri="{FF2B5EF4-FFF2-40B4-BE49-F238E27FC236}">
                  <a16:creationId xmlns:a16="http://schemas.microsoft.com/office/drawing/2014/main" id="{7C24B677-7CFF-2A86-EC3E-2AB6766D88E1}"/>
                </a:ext>
              </a:extLst>
            </p:cNvPr>
            <p:cNvSpPr/>
            <p:nvPr/>
          </p:nvSpPr>
          <p:spPr>
            <a:xfrm>
              <a:off x="0" y="-9525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22" name="TextBox 4">
              <a:extLst>
                <a:ext uri="{FF2B5EF4-FFF2-40B4-BE49-F238E27FC236}">
                  <a16:creationId xmlns:a16="http://schemas.microsoft.com/office/drawing/2014/main" id="{AA8FA878-8DD2-3E75-5278-024690DE976B}"/>
                </a:ext>
              </a:extLst>
            </p:cNvPr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100" y="230323"/>
            <a:ext cx="7368196" cy="1032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103"/>
              </a:lnSpc>
            </a:pPr>
            <a:r>
              <a:rPr lang="en-US" sz="6600" b="1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Flowchart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57A5-0581-25BA-A135-A8346AC39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8E65B813-AC97-E007-452C-B676613342B2}"/>
              </a:ext>
            </a:extLst>
          </p:cNvPr>
          <p:cNvSpPr/>
          <p:nvPr/>
        </p:nvSpPr>
        <p:spPr>
          <a:xfrm flipH="1" flipV="1">
            <a:off x="919242" y="2791370"/>
            <a:ext cx="0" cy="4002587"/>
          </a:xfrm>
          <a:prstGeom prst="line">
            <a:avLst/>
          </a:prstGeom>
          <a:ln w="85725" cap="flat">
            <a:solidFill>
              <a:srgbClr val="385D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B23BB76-4DE8-DE85-AB32-6B338C7634A1}"/>
              </a:ext>
            </a:extLst>
          </p:cNvPr>
          <p:cNvGrpSpPr/>
          <p:nvPr/>
        </p:nvGrpSpPr>
        <p:grpSpPr>
          <a:xfrm>
            <a:off x="0" y="8743950"/>
            <a:ext cx="18288000" cy="3086100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EFFAA9B-BC44-B738-3147-37DFEDA9C363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32173" y="0"/>
                  </a:moveTo>
                  <a:lnTo>
                    <a:pt x="4784419" y="0"/>
                  </a:lnTo>
                  <a:cubicBezTo>
                    <a:pt x="4792952" y="0"/>
                    <a:pt x="4801135" y="3390"/>
                    <a:pt x="4807169" y="9423"/>
                  </a:cubicBezTo>
                  <a:cubicBezTo>
                    <a:pt x="4813203" y="15457"/>
                    <a:pt x="4816592" y="23640"/>
                    <a:pt x="4816592" y="32173"/>
                  </a:cubicBezTo>
                  <a:lnTo>
                    <a:pt x="4816592" y="780627"/>
                  </a:lnTo>
                  <a:cubicBezTo>
                    <a:pt x="4816592" y="789160"/>
                    <a:pt x="4813203" y="797343"/>
                    <a:pt x="4807169" y="803377"/>
                  </a:cubicBezTo>
                  <a:cubicBezTo>
                    <a:pt x="4801135" y="809410"/>
                    <a:pt x="4792952" y="812800"/>
                    <a:pt x="4784419" y="812800"/>
                  </a:cubicBezTo>
                  <a:lnTo>
                    <a:pt x="32173" y="812800"/>
                  </a:lnTo>
                  <a:cubicBezTo>
                    <a:pt x="23640" y="812800"/>
                    <a:pt x="15457" y="809410"/>
                    <a:pt x="9423" y="803377"/>
                  </a:cubicBezTo>
                  <a:cubicBezTo>
                    <a:pt x="3390" y="797343"/>
                    <a:pt x="0" y="789160"/>
                    <a:pt x="0" y="780627"/>
                  </a:cubicBezTo>
                  <a:lnTo>
                    <a:pt x="0" y="32173"/>
                  </a:lnTo>
                  <a:cubicBezTo>
                    <a:pt x="0" y="23640"/>
                    <a:pt x="3390" y="15457"/>
                    <a:pt x="9423" y="9423"/>
                  </a:cubicBezTo>
                  <a:cubicBezTo>
                    <a:pt x="15457" y="3390"/>
                    <a:pt x="23640" y="0"/>
                    <a:pt x="32173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9DA6C024-A711-1E82-BDC5-BEE699450C2D}"/>
                </a:ext>
              </a:extLst>
            </p:cNvPr>
            <p:cNvSpPr txBox="1"/>
            <p:nvPr/>
          </p:nvSpPr>
          <p:spPr>
            <a:xfrm>
              <a:off x="0" y="-57150"/>
              <a:ext cx="481659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0D15A28-ADAC-651B-E486-B43866C8482D}"/>
              </a:ext>
            </a:extLst>
          </p:cNvPr>
          <p:cNvSpPr/>
          <p:nvPr/>
        </p:nvSpPr>
        <p:spPr>
          <a:xfrm>
            <a:off x="1299687" y="7133214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59" y="0"/>
                </a:lnTo>
                <a:lnTo>
                  <a:pt x="1231459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2EEA35F-134C-D5DF-953C-55613C44763A}"/>
              </a:ext>
            </a:extLst>
          </p:cNvPr>
          <p:cNvSpPr/>
          <p:nvPr/>
        </p:nvSpPr>
        <p:spPr>
          <a:xfrm>
            <a:off x="4320648" y="1485914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1"/>
                </a:lnTo>
                <a:lnTo>
                  <a:pt x="0" y="81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5AD8C60-9B6C-589B-C814-1CF7B3142D33}"/>
              </a:ext>
            </a:extLst>
          </p:cNvPr>
          <p:cNvSpPr/>
          <p:nvPr/>
        </p:nvSpPr>
        <p:spPr>
          <a:xfrm>
            <a:off x="7341610" y="7715788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2"/>
                </a:lnTo>
                <a:lnTo>
                  <a:pt x="0" y="81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A57E6131-632E-CAD9-913F-C476AD3607BE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078FABCC-3033-63B7-56DF-4017FE69F374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 dirty="0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AC2C5A-5B03-D5FA-8E33-6D8F08C40E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41" t="3303" r="3246" b="3943"/>
          <a:stretch>
            <a:fillRect/>
          </a:stretch>
        </p:blipFill>
        <p:spPr>
          <a:xfrm>
            <a:off x="7305170" y="873808"/>
            <a:ext cx="10617911" cy="6431459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07CFA047-6676-0238-DDF4-D8DD923B423C}"/>
              </a:ext>
            </a:extLst>
          </p:cNvPr>
          <p:cNvSpPr txBox="1"/>
          <p:nvPr/>
        </p:nvSpPr>
        <p:spPr>
          <a:xfrm>
            <a:off x="1279769" y="3185525"/>
            <a:ext cx="10124267" cy="126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8"/>
              </a:lnSpc>
            </a:pPr>
            <a:r>
              <a:rPr lang="en-US" sz="9706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ER Diagram</a:t>
            </a:r>
          </a:p>
        </p:txBody>
      </p:sp>
    </p:spTree>
    <p:extLst>
      <p:ext uri="{BB962C8B-B14F-4D97-AF65-F5344CB8AC3E}">
        <p14:creationId xmlns:p14="http://schemas.microsoft.com/office/powerpoint/2010/main" val="4164140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5037A-6331-D8E8-C598-52C140BCE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307638F-5646-F1AF-FE8F-523472A06B5A}"/>
              </a:ext>
            </a:extLst>
          </p:cNvPr>
          <p:cNvSpPr/>
          <p:nvPr/>
        </p:nvSpPr>
        <p:spPr>
          <a:xfrm flipH="1" flipV="1">
            <a:off x="17526000" y="2363027"/>
            <a:ext cx="0" cy="4002587"/>
          </a:xfrm>
          <a:prstGeom prst="line">
            <a:avLst/>
          </a:prstGeom>
          <a:ln w="85725" cap="flat">
            <a:solidFill>
              <a:srgbClr val="385D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1B4C38F8-C4A5-50B5-79CF-D48D1FE2DF17}"/>
              </a:ext>
            </a:extLst>
          </p:cNvPr>
          <p:cNvGrpSpPr/>
          <p:nvPr/>
        </p:nvGrpSpPr>
        <p:grpSpPr>
          <a:xfrm>
            <a:off x="0" y="8743950"/>
            <a:ext cx="18288000" cy="3086100"/>
            <a:chOff x="0" y="0"/>
            <a:chExt cx="4816593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D02DFCD-3651-57D6-1A0B-4FED10C846C0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32173" y="0"/>
                  </a:moveTo>
                  <a:lnTo>
                    <a:pt x="4784419" y="0"/>
                  </a:lnTo>
                  <a:cubicBezTo>
                    <a:pt x="4792952" y="0"/>
                    <a:pt x="4801135" y="3390"/>
                    <a:pt x="4807169" y="9423"/>
                  </a:cubicBezTo>
                  <a:cubicBezTo>
                    <a:pt x="4813203" y="15457"/>
                    <a:pt x="4816592" y="23640"/>
                    <a:pt x="4816592" y="32173"/>
                  </a:cubicBezTo>
                  <a:lnTo>
                    <a:pt x="4816592" y="780627"/>
                  </a:lnTo>
                  <a:cubicBezTo>
                    <a:pt x="4816592" y="789160"/>
                    <a:pt x="4813203" y="797343"/>
                    <a:pt x="4807169" y="803377"/>
                  </a:cubicBezTo>
                  <a:cubicBezTo>
                    <a:pt x="4801135" y="809410"/>
                    <a:pt x="4792952" y="812800"/>
                    <a:pt x="4784419" y="812800"/>
                  </a:cubicBezTo>
                  <a:lnTo>
                    <a:pt x="32173" y="812800"/>
                  </a:lnTo>
                  <a:cubicBezTo>
                    <a:pt x="23640" y="812800"/>
                    <a:pt x="15457" y="809410"/>
                    <a:pt x="9423" y="803377"/>
                  </a:cubicBezTo>
                  <a:cubicBezTo>
                    <a:pt x="3390" y="797343"/>
                    <a:pt x="0" y="789160"/>
                    <a:pt x="0" y="780627"/>
                  </a:cubicBezTo>
                  <a:lnTo>
                    <a:pt x="0" y="32173"/>
                  </a:lnTo>
                  <a:cubicBezTo>
                    <a:pt x="0" y="23640"/>
                    <a:pt x="3390" y="15457"/>
                    <a:pt x="9423" y="9423"/>
                  </a:cubicBezTo>
                  <a:cubicBezTo>
                    <a:pt x="15457" y="3390"/>
                    <a:pt x="23640" y="0"/>
                    <a:pt x="32173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898D4BF-52C1-6EF5-D8BA-344910E7F03F}"/>
                </a:ext>
              </a:extLst>
            </p:cNvPr>
            <p:cNvSpPr txBox="1"/>
            <p:nvPr/>
          </p:nvSpPr>
          <p:spPr>
            <a:xfrm>
              <a:off x="0" y="-57150"/>
              <a:ext cx="481659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416D6A01-5E93-F59A-F8D0-02FEBE880D49}"/>
              </a:ext>
            </a:extLst>
          </p:cNvPr>
          <p:cNvSpPr/>
          <p:nvPr/>
        </p:nvSpPr>
        <p:spPr>
          <a:xfrm>
            <a:off x="14526519" y="7187004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59" y="0"/>
                </a:lnTo>
                <a:lnTo>
                  <a:pt x="1231459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860985F-8757-D5A9-7568-DBCB70A34039}"/>
              </a:ext>
            </a:extLst>
          </p:cNvPr>
          <p:cNvSpPr/>
          <p:nvPr/>
        </p:nvSpPr>
        <p:spPr>
          <a:xfrm>
            <a:off x="16020280" y="1237640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1"/>
                </a:lnTo>
                <a:lnTo>
                  <a:pt x="0" y="81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A8C97FD-340F-72C6-FA3A-7100A4D36EEA}"/>
              </a:ext>
            </a:extLst>
          </p:cNvPr>
          <p:cNvSpPr/>
          <p:nvPr/>
        </p:nvSpPr>
        <p:spPr>
          <a:xfrm>
            <a:off x="7341610" y="7715788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2"/>
                </a:lnTo>
                <a:lnTo>
                  <a:pt x="0" y="81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3CE985D-516F-14AA-C070-45B1125B5237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EDF16C63-90FA-69B4-2F92-77F77B62CACE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 dirty="0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72DBF40-227C-75ED-A65E-3D7AA4BA58D8}"/>
              </a:ext>
            </a:extLst>
          </p:cNvPr>
          <p:cNvSpPr txBox="1"/>
          <p:nvPr/>
        </p:nvSpPr>
        <p:spPr>
          <a:xfrm>
            <a:off x="10695845" y="3438807"/>
            <a:ext cx="10124267" cy="1267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18"/>
              </a:lnSpc>
            </a:pPr>
            <a:r>
              <a:rPr lang="en-US" sz="9706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SEQUENCE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F519BC-65F2-339B-BA83-CB169FB4FB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363027"/>
            <a:ext cx="9994932" cy="43806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F1C575-FE0B-637E-FA2E-C8DF5522ED3C}"/>
              </a:ext>
            </a:extLst>
          </p:cNvPr>
          <p:cNvSpPr txBox="1"/>
          <p:nvPr/>
        </p:nvSpPr>
        <p:spPr>
          <a:xfrm>
            <a:off x="11605687" y="4510704"/>
            <a:ext cx="5841664" cy="1585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236769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027732" y="3460059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9" name="Group 9"/>
          <p:cNvGrpSpPr/>
          <p:nvPr/>
        </p:nvGrpSpPr>
        <p:grpSpPr>
          <a:xfrm>
            <a:off x="1803713" y="1683881"/>
            <a:ext cx="7574419" cy="757441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4610918" y="4829966"/>
            <a:ext cx="13810069" cy="13659093"/>
            <a:chOff x="-85184" y="8544"/>
            <a:chExt cx="821784" cy="812800"/>
          </a:xfrm>
        </p:grpSpPr>
        <p:sp>
          <p:nvSpPr>
            <p:cNvPr id="13" name="Freeform 13"/>
            <p:cNvSpPr/>
            <p:nvPr/>
          </p:nvSpPr>
          <p:spPr>
            <a:xfrm>
              <a:off x="-85184" y="8544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803713" y="1917964"/>
            <a:ext cx="7340287" cy="734028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2037856" y="2152121"/>
            <a:ext cx="6872000" cy="6871973"/>
            <a:chOff x="0" y="0"/>
            <a:chExt cx="6350000" cy="634997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86533" y="4319303"/>
            <a:ext cx="1268804" cy="1268804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17076036" y="787320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4" name="Freeform 24"/>
          <p:cNvSpPr/>
          <p:nvPr/>
        </p:nvSpPr>
        <p:spPr>
          <a:xfrm>
            <a:off x="845436" y="9022695"/>
            <a:ext cx="441097" cy="449525"/>
          </a:xfrm>
          <a:custGeom>
            <a:avLst/>
            <a:gdLst/>
            <a:ahLst/>
            <a:cxnLst/>
            <a:rect l="l" t="t" r="r" b="b"/>
            <a:pathLst>
              <a:path w="441097" h="449525">
                <a:moveTo>
                  <a:pt x="0" y="0"/>
                </a:moveTo>
                <a:lnTo>
                  <a:pt x="441097" y="0"/>
                </a:lnTo>
                <a:lnTo>
                  <a:pt x="441097" y="449525"/>
                </a:lnTo>
                <a:lnTo>
                  <a:pt x="0" y="4495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5" name="Freeform 25"/>
          <p:cNvSpPr/>
          <p:nvPr/>
        </p:nvSpPr>
        <p:spPr>
          <a:xfrm>
            <a:off x="7042419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26" name="Group 26"/>
          <p:cNvGrpSpPr/>
          <p:nvPr/>
        </p:nvGrpSpPr>
        <p:grpSpPr>
          <a:xfrm>
            <a:off x="17008251" y="-670628"/>
            <a:ext cx="1957161" cy="195716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1068797" y="6309445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0" name="Freeform 30"/>
          <p:cNvSpPr/>
          <p:nvPr/>
        </p:nvSpPr>
        <p:spPr>
          <a:xfrm>
            <a:off x="11068797" y="7243576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1" name="Freeform 31"/>
          <p:cNvSpPr/>
          <p:nvPr/>
        </p:nvSpPr>
        <p:spPr>
          <a:xfrm flipV="1">
            <a:off x="1623242" y="4574698"/>
            <a:ext cx="595386" cy="758015"/>
          </a:xfrm>
          <a:custGeom>
            <a:avLst/>
            <a:gdLst/>
            <a:ahLst/>
            <a:cxnLst/>
            <a:rect l="l" t="t" r="r" b="b"/>
            <a:pathLst>
              <a:path w="595386" h="758015">
                <a:moveTo>
                  <a:pt x="0" y="758014"/>
                </a:moveTo>
                <a:lnTo>
                  <a:pt x="595385" y="758014"/>
                </a:lnTo>
                <a:lnTo>
                  <a:pt x="595385" y="0"/>
                </a:lnTo>
                <a:lnTo>
                  <a:pt x="0" y="0"/>
                </a:lnTo>
                <a:lnTo>
                  <a:pt x="0" y="758014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2" name="TextBox 32"/>
          <p:cNvSpPr txBox="1"/>
          <p:nvPr/>
        </p:nvSpPr>
        <p:spPr>
          <a:xfrm>
            <a:off x="10870224" y="1709501"/>
            <a:ext cx="5465120" cy="16670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From Queries to Action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246465" y="6247670"/>
            <a:ext cx="587517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/>
            <a:r>
              <a:rPr lang="en-EG" sz="2000" dirty="0">
                <a:latin typeface="Poppins" pitchFamily="2" charset="77"/>
                <a:cs typeface="Poppins" pitchFamily="2" charset="77"/>
              </a:rPr>
              <a:t>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Perform queries and updates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 triggered by user actions.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220174" y="7232818"/>
            <a:ext cx="5115170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/>
            <a:r>
              <a:rPr lang="en-EG" sz="2000" dirty="0">
                <a:latin typeface="Poppins" pitchFamily="2" charset="77"/>
                <a:cs typeface="Poppins" pitchFamily="2" charset="77"/>
              </a:rPr>
              <a:t>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Send and retrieve data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 (e.g., doctor profiles, appointments, user accounts).</a:t>
            </a:r>
          </a:p>
          <a:p>
            <a:pPr lvl="1"/>
            <a:endParaRPr lang="en-US" sz="2000" dirty="0">
              <a:latin typeface="Poppins" pitchFamily="2" charset="77"/>
              <a:cs typeface="Poppins" pitchFamily="2" charset="77"/>
            </a:endParaRPr>
          </a:p>
          <a:p>
            <a:pPr lvl="1"/>
            <a:r>
              <a:rPr lang="en-EG" sz="2000" dirty="0">
                <a:latin typeface="Poppins" pitchFamily="2" charset="77"/>
                <a:cs typeface="Poppins" pitchFamily="2" charset="77"/>
              </a:rPr>
              <a:t> </a:t>
            </a:r>
            <a:r>
              <a:rPr lang="en-US" sz="2000" b="1" dirty="0">
                <a:latin typeface="Poppins" pitchFamily="2" charset="77"/>
                <a:cs typeface="Poppins" pitchFamily="2" charset="77"/>
              </a:rPr>
              <a:t>Maintain database structure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 with tables, relationships, and keys.</a:t>
            </a:r>
          </a:p>
          <a:p>
            <a:pPr lvl="1"/>
            <a:endParaRPr lang="en-US" sz="2000" dirty="0">
              <a:latin typeface="Poppins" pitchFamily="2" charset="77"/>
              <a:cs typeface="Poppins" pitchFamily="2" charset="77"/>
            </a:endParaRPr>
          </a:p>
          <a:p>
            <a:pPr lvl="1"/>
            <a:r>
              <a:rPr lang="en-US" sz="2000" b="1" dirty="0">
                <a:latin typeface="Poppins" pitchFamily="2" charset="77"/>
                <a:cs typeface="Poppins" pitchFamily="2" charset="77"/>
              </a:rPr>
              <a:t>Support secure authentication</a:t>
            </a:r>
            <a:r>
              <a:rPr lang="en-US" sz="2000" dirty="0">
                <a:latin typeface="Poppins" pitchFamily="2" charset="77"/>
                <a:cs typeface="Poppins" pitchFamily="2" charset="77"/>
              </a:rPr>
              <a:t> and session handling.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0870224" y="4374932"/>
            <a:ext cx="6389076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Poppins" pitchFamily="2" charset="77"/>
                <a:cs typeface="Poppins" pitchFamily="2" charset="77"/>
              </a:rPr>
              <a:t>To bring MediPulse to life, we connected our </a:t>
            </a:r>
            <a:r>
              <a:rPr lang="en-US" sz="2400" b="1" dirty="0">
                <a:latin typeface="Poppins" pitchFamily="2" charset="77"/>
                <a:cs typeface="Poppins" pitchFamily="2" charset="77"/>
              </a:rPr>
              <a:t>MySQL database</a:t>
            </a:r>
            <a:r>
              <a:rPr lang="en-US" sz="2400" dirty="0">
                <a:latin typeface="Poppins" pitchFamily="2" charset="77"/>
                <a:cs typeface="Poppins" pitchFamily="2" charset="77"/>
              </a:rPr>
              <a:t> to the backend</a:t>
            </a:r>
            <a:br>
              <a:rPr lang="en-US" sz="2400" dirty="0">
                <a:latin typeface="Poppins" pitchFamily="2" charset="77"/>
                <a:cs typeface="Poppins" pitchFamily="2" charset="77"/>
              </a:rPr>
            </a:br>
            <a:r>
              <a:rPr lang="en-US" sz="2400" dirty="0">
                <a:latin typeface="Poppins" pitchFamily="2" charset="77"/>
                <a:cs typeface="Poppins" pitchFamily="2" charset="77"/>
              </a:rPr>
              <a:t> using </a:t>
            </a:r>
            <a:r>
              <a:rPr lang="en-US" sz="2400" b="1" dirty="0">
                <a:latin typeface="Poppins" pitchFamily="2" charset="77"/>
                <a:cs typeface="Poppins" pitchFamily="2" charset="77"/>
              </a:rPr>
              <a:t>phpMyAdmin</a:t>
            </a:r>
            <a:r>
              <a:rPr lang="en-US" sz="2400" dirty="0">
                <a:latin typeface="Poppins" pitchFamily="2" charset="77"/>
                <a:cs typeface="Poppins" pitchFamily="2" charset="77"/>
              </a:rPr>
              <a:t> as our interface for managing data operations.</a:t>
            </a:r>
          </a:p>
        </p:txBody>
      </p:sp>
      <p:sp>
        <p:nvSpPr>
          <p:cNvPr id="37" name="Freeform 30">
            <a:extLst>
              <a:ext uri="{FF2B5EF4-FFF2-40B4-BE49-F238E27FC236}">
                <a16:creationId xmlns:a16="http://schemas.microsoft.com/office/drawing/2014/main" id="{233804AB-F723-4172-7C20-DC8EA9866B79}"/>
              </a:ext>
            </a:extLst>
          </p:cNvPr>
          <p:cNvSpPr/>
          <p:nvPr/>
        </p:nvSpPr>
        <p:spPr>
          <a:xfrm>
            <a:off x="11003840" y="8423165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8" name="Freeform 30">
            <a:extLst>
              <a:ext uri="{FF2B5EF4-FFF2-40B4-BE49-F238E27FC236}">
                <a16:creationId xmlns:a16="http://schemas.microsoft.com/office/drawing/2014/main" id="{5E36D6E3-4C0C-70A4-F559-1B075ED44D8A}"/>
              </a:ext>
            </a:extLst>
          </p:cNvPr>
          <p:cNvSpPr/>
          <p:nvPr/>
        </p:nvSpPr>
        <p:spPr>
          <a:xfrm>
            <a:off x="11018012" y="9394734"/>
            <a:ext cx="355335" cy="250066"/>
          </a:xfrm>
          <a:custGeom>
            <a:avLst/>
            <a:gdLst/>
            <a:ahLst/>
            <a:cxnLst/>
            <a:rect l="l" t="t" r="r" b="b"/>
            <a:pathLst>
              <a:path w="355335" h="250066">
                <a:moveTo>
                  <a:pt x="0" y="0"/>
                </a:moveTo>
                <a:lnTo>
                  <a:pt x="355335" y="0"/>
                </a:lnTo>
                <a:lnTo>
                  <a:pt x="355335" y="250066"/>
                </a:lnTo>
                <a:lnTo>
                  <a:pt x="0" y="2500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0" y="8789099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32173" y="0"/>
                  </a:moveTo>
                  <a:lnTo>
                    <a:pt x="4784419" y="0"/>
                  </a:lnTo>
                  <a:cubicBezTo>
                    <a:pt x="4792952" y="0"/>
                    <a:pt x="4801135" y="3390"/>
                    <a:pt x="4807169" y="9423"/>
                  </a:cubicBezTo>
                  <a:cubicBezTo>
                    <a:pt x="4813203" y="15457"/>
                    <a:pt x="4816592" y="23640"/>
                    <a:pt x="4816592" y="32173"/>
                  </a:cubicBezTo>
                  <a:lnTo>
                    <a:pt x="4816592" y="780627"/>
                  </a:lnTo>
                  <a:cubicBezTo>
                    <a:pt x="4816592" y="789160"/>
                    <a:pt x="4813203" y="797343"/>
                    <a:pt x="4807169" y="803377"/>
                  </a:cubicBezTo>
                  <a:cubicBezTo>
                    <a:pt x="4801135" y="809410"/>
                    <a:pt x="4792952" y="812800"/>
                    <a:pt x="4784419" y="812800"/>
                  </a:cubicBezTo>
                  <a:lnTo>
                    <a:pt x="32173" y="812800"/>
                  </a:lnTo>
                  <a:cubicBezTo>
                    <a:pt x="23640" y="812800"/>
                    <a:pt x="15457" y="809410"/>
                    <a:pt x="9423" y="803377"/>
                  </a:cubicBezTo>
                  <a:cubicBezTo>
                    <a:pt x="3390" y="797343"/>
                    <a:pt x="0" y="789160"/>
                    <a:pt x="0" y="780627"/>
                  </a:cubicBezTo>
                  <a:lnTo>
                    <a:pt x="0" y="32173"/>
                  </a:lnTo>
                  <a:cubicBezTo>
                    <a:pt x="0" y="23640"/>
                    <a:pt x="3390" y="15457"/>
                    <a:pt x="9423" y="9423"/>
                  </a:cubicBezTo>
                  <a:cubicBezTo>
                    <a:pt x="15457" y="3390"/>
                    <a:pt x="23640" y="0"/>
                    <a:pt x="32173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pPr marL="0" algn="r" defTabSz="914400" rtl="1" eaLnBrk="1" latinLnBrk="0" hangingPunct="1"/>
              <a:endParaRPr lang="en-EG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4816593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2" name="AutoShape 2"/>
          <p:cNvSpPr/>
          <p:nvPr/>
        </p:nvSpPr>
        <p:spPr>
          <a:xfrm flipH="1" flipV="1">
            <a:off x="933529" y="2504728"/>
            <a:ext cx="0" cy="5503141"/>
          </a:xfrm>
          <a:prstGeom prst="line">
            <a:avLst/>
          </a:prstGeom>
          <a:ln w="114300" cap="flat">
            <a:solidFill>
              <a:srgbClr val="385D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9" name="Freeform 9"/>
          <p:cNvSpPr/>
          <p:nvPr/>
        </p:nvSpPr>
        <p:spPr>
          <a:xfrm>
            <a:off x="8528268" y="2504728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59" y="0"/>
                </a:lnTo>
                <a:lnTo>
                  <a:pt x="1231459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/>
          <p:cNvSpPr/>
          <p:nvPr/>
        </p:nvSpPr>
        <p:spPr>
          <a:xfrm>
            <a:off x="8322194" y="6712182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1"/>
                </a:lnTo>
                <a:lnTo>
                  <a:pt x="0" y="81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/>
          <p:cNvSpPr/>
          <p:nvPr/>
        </p:nvSpPr>
        <p:spPr>
          <a:xfrm>
            <a:off x="5356577" y="1095554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1"/>
                </a:lnTo>
                <a:lnTo>
                  <a:pt x="0" y="811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Freeform 12"/>
          <p:cNvSpPr/>
          <p:nvPr/>
        </p:nvSpPr>
        <p:spPr>
          <a:xfrm>
            <a:off x="16992600" y="1402201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6"/>
                </a:lnTo>
                <a:lnTo>
                  <a:pt x="0" y="890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6" name="TextBox 6"/>
          <p:cNvSpPr txBox="1"/>
          <p:nvPr/>
        </p:nvSpPr>
        <p:spPr>
          <a:xfrm>
            <a:off x="1371599" y="2687955"/>
            <a:ext cx="16247581" cy="362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751"/>
              </a:lnSpc>
            </a:pPr>
            <a:r>
              <a:rPr lang="en-US" sz="8000" b="1" dirty="0">
                <a:latin typeface="Poppins" pitchFamily="2" charset="77"/>
                <a:cs typeface="Poppins" pitchFamily="2" charset="77"/>
              </a:rPr>
              <a:t>Frontend –</a:t>
            </a:r>
          </a:p>
          <a:p>
            <a:pPr>
              <a:lnSpc>
                <a:spcPts val="14751"/>
              </a:lnSpc>
            </a:pPr>
            <a:r>
              <a:rPr lang="en-US" sz="8000" b="1" dirty="0">
                <a:latin typeface="Poppins" pitchFamily="2" charset="77"/>
                <a:cs typeface="Poppins" pitchFamily="2" charset="77"/>
              </a:rPr>
              <a:t>The User Experience Layer</a:t>
            </a:r>
            <a:endParaRPr lang="en-US" sz="11500" b="1" dirty="0">
              <a:solidFill>
                <a:srgbClr val="000000"/>
              </a:solidFill>
              <a:latin typeface="Poppins" pitchFamily="2" charset="77"/>
              <a:ea typeface="Poppins Bold"/>
              <a:cs typeface="Poppins" pitchFamily="2" charset="77"/>
              <a:sym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1029" y="1746352"/>
            <a:ext cx="6496904" cy="7638695"/>
            <a:chOff x="0" y="0"/>
            <a:chExt cx="1006540" cy="11834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06540" cy="1183434"/>
            </a:xfrm>
            <a:custGeom>
              <a:avLst/>
              <a:gdLst/>
              <a:ahLst/>
              <a:cxnLst/>
              <a:rect l="l" t="t" r="r" b="b"/>
              <a:pathLst>
                <a:path w="1006540" h="1183434">
                  <a:moveTo>
                    <a:pt x="0" y="0"/>
                  </a:moveTo>
                  <a:lnTo>
                    <a:pt x="1006540" y="0"/>
                  </a:lnTo>
                  <a:lnTo>
                    <a:pt x="1006540" y="1183434"/>
                  </a:lnTo>
                  <a:lnTo>
                    <a:pt x="0" y="1183434"/>
                  </a:lnTo>
                  <a:close/>
                </a:path>
              </a:pathLst>
            </a:custGeom>
            <a:blipFill>
              <a:blip r:embed="rId2"/>
              <a:stretch>
                <a:fillRect l="-38235" r="-38235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8498105" y="647038"/>
            <a:ext cx="7843799" cy="83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Poppins" pitchFamily="2" charset="77"/>
                <a:cs typeface="Poppins" pitchFamily="2" charset="77"/>
              </a:rPr>
              <a:t>The frontend is </a:t>
            </a:r>
            <a:r>
              <a:rPr lang="en-US" sz="3200" b="1" dirty="0">
                <a:latin typeface="Poppins" pitchFamily="2" charset="77"/>
                <a:cs typeface="Poppins" pitchFamily="2" charset="77"/>
              </a:rPr>
              <a:t>what users see and interact with directly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.</a:t>
            </a:r>
            <a:br>
              <a:rPr lang="ar-SA" sz="3200" dirty="0">
                <a:latin typeface="Poppins" pitchFamily="2" charset="77"/>
                <a:cs typeface="Poppins" pitchFamily="2" charset="77"/>
              </a:rPr>
            </a:br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Poppins" pitchFamily="2" charset="77"/>
                <a:cs typeface="Poppins" pitchFamily="2" charset="77"/>
              </a:rPr>
              <a:t>Designed for a </a:t>
            </a:r>
            <a:r>
              <a:rPr lang="en-US" sz="3200" b="1" dirty="0">
                <a:latin typeface="Poppins" pitchFamily="2" charset="77"/>
                <a:cs typeface="Poppins" pitchFamily="2" charset="77"/>
              </a:rPr>
              <a:t>smooth, fast, and responsive experience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.</a:t>
            </a:r>
            <a:br>
              <a:rPr lang="ar-SA" sz="3200" dirty="0">
                <a:latin typeface="Poppins" pitchFamily="2" charset="77"/>
                <a:cs typeface="Poppins" pitchFamily="2" charset="77"/>
              </a:rPr>
            </a:br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Poppins" pitchFamily="2" charset="77"/>
                <a:cs typeface="Poppins" pitchFamily="2" charset="77"/>
              </a:rPr>
              <a:t>Handles user actions like </a:t>
            </a:r>
            <a:r>
              <a:rPr lang="en-US" sz="3200" b="1" dirty="0">
                <a:latin typeface="Poppins" pitchFamily="2" charset="77"/>
                <a:cs typeface="Poppins" pitchFamily="2" charset="77"/>
              </a:rPr>
              <a:t>clicks, form inputs, and navigation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.</a:t>
            </a:r>
            <a:br>
              <a:rPr lang="ar-SA" sz="3200" dirty="0">
                <a:latin typeface="Poppins" pitchFamily="2" charset="77"/>
                <a:cs typeface="Poppins" pitchFamily="2" charset="77"/>
              </a:rPr>
            </a:br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Poppins" pitchFamily="2" charset="77"/>
                <a:cs typeface="Poppins" pitchFamily="2" charset="77"/>
              </a:rPr>
              <a:t>Presents backend data in a </a:t>
            </a:r>
            <a:r>
              <a:rPr lang="en-US" sz="3200" b="1" dirty="0">
                <a:latin typeface="Poppins" pitchFamily="2" charset="77"/>
                <a:cs typeface="Poppins" pitchFamily="2" charset="77"/>
              </a:rPr>
              <a:t>clean, organized interface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.</a:t>
            </a:r>
            <a:br>
              <a:rPr lang="ar-SA" sz="3200" dirty="0">
                <a:latin typeface="Poppins" pitchFamily="2" charset="77"/>
                <a:cs typeface="Poppins" pitchFamily="2" charset="77"/>
              </a:rPr>
            </a:br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Poppins" pitchFamily="2" charset="77"/>
                <a:cs typeface="Poppins" pitchFamily="2" charset="77"/>
              </a:rPr>
              <a:t>Built with a focus 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Poppins" pitchFamily="2" charset="77"/>
                <a:cs typeface="Poppins" pitchFamily="2" charset="77"/>
              </a:rPr>
              <a:t>Responsive Design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 (works across all devices)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Poppins" pitchFamily="2" charset="77"/>
                <a:cs typeface="Poppins" pitchFamily="2" charset="77"/>
              </a:rPr>
              <a:t>Reusable &amp; Maintainable Code</a:t>
            </a:r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="1" dirty="0">
                <a:latin typeface="Poppins" pitchFamily="2" charset="77"/>
                <a:cs typeface="Poppins" pitchFamily="2" charset="77"/>
              </a:rPr>
              <a:t>Visual Clarity &amp; Accessibility</a:t>
            </a:r>
            <a:endParaRPr lang="en-US" sz="32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643570" y="745011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 dirty="0"/>
          </a:p>
        </p:txBody>
      </p:sp>
      <p:sp>
        <p:nvSpPr>
          <p:cNvPr id="7" name="Freeform 7"/>
          <p:cNvSpPr/>
          <p:nvPr/>
        </p:nvSpPr>
        <p:spPr>
          <a:xfrm>
            <a:off x="8309792" y="9234376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2"/>
                </a:lnTo>
                <a:lnTo>
                  <a:pt x="0" y="81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 dirty="0"/>
          </a:p>
        </p:txBody>
      </p:sp>
      <p:sp>
        <p:nvSpPr>
          <p:cNvPr id="8" name="Freeform 8"/>
          <p:cNvSpPr/>
          <p:nvPr/>
        </p:nvSpPr>
        <p:spPr>
          <a:xfrm>
            <a:off x="16341904" y="8057604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Freeform 9"/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TextBox 10"/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29379" y="3420172"/>
            <a:ext cx="11017748" cy="1101774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66883" y="4088631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Freeform 12"/>
          <p:cNvSpPr/>
          <p:nvPr/>
        </p:nvSpPr>
        <p:spPr>
          <a:xfrm>
            <a:off x="1766883" y="4908234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1029379" y="1005477"/>
            <a:ext cx="6229921" cy="6438443"/>
            <a:chOff x="0" y="0"/>
            <a:chExt cx="6362700" cy="6575666"/>
          </a:xfrm>
        </p:grpSpPr>
        <p:sp>
          <p:nvSpPr>
            <p:cNvPr id="14" name="Freeform 14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27515" r="-27515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745664" y="4495940"/>
            <a:ext cx="4582632" cy="4762310"/>
            <a:chOff x="0" y="0"/>
            <a:chExt cx="812800" cy="8446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44669"/>
            </a:xfrm>
            <a:custGeom>
              <a:avLst/>
              <a:gdLst/>
              <a:ahLst/>
              <a:cxnLst/>
              <a:rect l="l" t="t" r="r" b="b"/>
              <a:pathLst>
                <a:path w="812800" h="844669">
                  <a:moveTo>
                    <a:pt x="150357" y="0"/>
                  </a:moveTo>
                  <a:lnTo>
                    <a:pt x="662443" y="0"/>
                  </a:lnTo>
                  <a:cubicBezTo>
                    <a:pt x="745483" y="0"/>
                    <a:pt x="812800" y="67317"/>
                    <a:pt x="812800" y="150357"/>
                  </a:cubicBezTo>
                  <a:lnTo>
                    <a:pt x="812800" y="694312"/>
                  </a:lnTo>
                  <a:cubicBezTo>
                    <a:pt x="812800" y="734189"/>
                    <a:pt x="796959" y="772433"/>
                    <a:pt x="768761" y="800630"/>
                  </a:cubicBezTo>
                  <a:cubicBezTo>
                    <a:pt x="740564" y="828828"/>
                    <a:pt x="702320" y="844669"/>
                    <a:pt x="662443" y="844669"/>
                  </a:cubicBezTo>
                  <a:lnTo>
                    <a:pt x="150357" y="844669"/>
                  </a:lnTo>
                  <a:cubicBezTo>
                    <a:pt x="67317" y="844669"/>
                    <a:pt x="0" y="777352"/>
                    <a:pt x="0" y="694312"/>
                  </a:cubicBezTo>
                  <a:lnTo>
                    <a:pt x="0" y="150357"/>
                  </a:lnTo>
                  <a:cubicBezTo>
                    <a:pt x="0" y="67317"/>
                    <a:pt x="67317" y="0"/>
                    <a:pt x="15035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854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9923066" y="4684271"/>
            <a:ext cx="4243610" cy="4385648"/>
            <a:chOff x="0" y="0"/>
            <a:chExt cx="6362700" cy="6575666"/>
          </a:xfrm>
        </p:grpSpPr>
        <p:sp>
          <p:nvSpPr>
            <p:cNvPr id="19" name="Freeform 19"/>
            <p:cNvSpPr/>
            <p:nvPr/>
          </p:nvSpPr>
          <p:spPr>
            <a:xfrm>
              <a:off x="6350" y="6350"/>
              <a:ext cx="6350012" cy="6562979"/>
            </a:xfrm>
            <a:custGeom>
              <a:avLst/>
              <a:gdLst/>
              <a:ahLst/>
              <a:cxnLst/>
              <a:rect l="l" t="t" r="r" b="b"/>
              <a:pathLst>
                <a:path w="6350012" h="6562979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5"/>
              <a:stretch>
                <a:fillRect l="-42074" r="-42074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20" name="Freeform 20"/>
          <p:cNvSpPr/>
          <p:nvPr/>
        </p:nvSpPr>
        <p:spPr>
          <a:xfrm>
            <a:off x="845436" y="8936385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1" name="Freeform 21"/>
          <p:cNvSpPr/>
          <p:nvPr/>
        </p:nvSpPr>
        <p:spPr>
          <a:xfrm>
            <a:off x="9492666" y="80740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22" name="Group 22"/>
          <p:cNvGrpSpPr/>
          <p:nvPr/>
        </p:nvGrpSpPr>
        <p:grpSpPr>
          <a:xfrm>
            <a:off x="10394977" y="2243130"/>
            <a:ext cx="1268804" cy="126880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0600407" y="2638198"/>
            <a:ext cx="857943" cy="511646"/>
          </a:xfrm>
          <a:custGeom>
            <a:avLst/>
            <a:gdLst/>
            <a:ahLst/>
            <a:cxnLst/>
            <a:rect l="l" t="t" r="r" b="b"/>
            <a:pathLst>
              <a:path w="857943" h="511646">
                <a:moveTo>
                  <a:pt x="0" y="0"/>
                </a:moveTo>
                <a:lnTo>
                  <a:pt x="857943" y="0"/>
                </a:lnTo>
                <a:lnTo>
                  <a:pt x="857943" y="511646"/>
                </a:lnTo>
                <a:lnTo>
                  <a:pt x="0" y="511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TextBox 26"/>
          <p:cNvSpPr txBox="1"/>
          <p:nvPr/>
        </p:nvSpPr>
        <p:spPr>
          <a:xfrm>
            <a:off x="2303086" y="4145781"/>
            <a:ext cx="5962092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Our Purpose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03086" y="4870134"/>
            <a:ext cx="503954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Core Features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44365" y="1750786"/>
            <a:ext cx="5131990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id="29" name="Freeform 29"/>
          <p:cNvSpPr/>
          <p:nvPr/>
        </p:nvSpPr>
        <p:spPr>
          <a:xfrm>
            <a:off x="1766883" y="5723948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3"/>
                </a:lnTo>
                <a:lnTo>
                  <a:pt x="0" y="377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1" name="Freeform 31"/>
          <p:cNvSpPr/>
          <p:nvPr/>
        </p:nvSpPr>
        <p:spPr>
          <a:xfrm>
            <a:off x="1766883" y="6539661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2" name="TextBox 32"/>
          <p:cNvSpPr txBox="1"/>
          <p:nvPr/>
        </p:nvSpPr>
        <p:spPr>
          <a:xfrm>
            <a:off x="2303086" y="6501561"/>
            <a:ext cx="5039540" cy="415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Meet the team</a:t>
            </a:r>
          </a:p>
        </p:txBody>
      </p:sp>
      <p:sp>
        <p:nvSpPr>
          <p:cNvPr id="33" name="Freeform 33"/>
          <p:cNvSpPr/>
          <p:nvPr/>
        </p:nvSpPr>
        <p:spPr>
          <a:xfrm>
            <a:off x="1766883" y="7361987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3"/>
                </a:lnTo>
                <a:lnTo>
                  <a:pt x="0" y="3775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4" name="TextBox 34"/>
          <p:cNvSpPr txBox="1"/>
          <p:nvPr/>
        </p:nvSpPr>
        <p:spPr>
          <a:xfrm>
            <a:off x="2303086" y="7323887"/>
            <a:ext cx="503954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sp>
        <p:nvSpPr>
          <p:cNvPr id="35" name="Freeform 35"/>
          <p:cNvSpPr/>
          <p:nvPr/>
        </p:nvSpPr>
        <p:spPr>
          <a:xfrm>
            <a:off x="1766883" y="3272917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285750" indent="-285750">
              <a:buBlip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</a:buBlip>
            </a:pPr>
            <a:endParaRPr lang="en-EG" dirty="0"/>
          </a:p>
        </p:txBody>
      </p:sp>
      <p:sp>
        <p:nvSpPr>
          <p:cNvPr id="36" name="TextBox 36"/>
          <p:cNvSpPr txBox="1"/>
          <p:nvPr/>
        </p:nvSpPr>
        <p:spPr>
          <a:xfrm>
            <a:off x="2303086" y="3234817"/>
            <a:ext cx="503954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Introduction</a:t>
            </a:r>
          </a:p>
        </p:txBody>
      </p:sp>
      <p:sp>
        <p:nvSpPr>
          <p:cNvPr id="37" name="Freeform 37"/>
          <p:cNvSpPr/>
          <p:nvPr/>
        </p:nvSpPr>
        <p:spPr>
          <a:xfrm>
            <a:off x="1766883" y="8177700"/>
            <a:ext cx="252546" cy="377564"/>
          </a:xfrm>
          <a:custGeom>
            <a:avLst/>
            <a:gdLst/>
            <a:ahLst/>
            <a:cxnLst/>
            <a:rect l="l" t="t" r="r" b="b"/>
            <a:pathLst>
              <a:path w="252546" h="377564">
                <a:moveTo>
                  <a:pt x="0" y="0"/>
                </a:moveTo>
                <a:lnTo>
                  <a:pt x="252546" y="0"/>
                </a:lnTo>
                <a:lnTo>
                  <a:pt x="252546" y="377564"/>
                </a:lnTo>
                <a:lnTo>
                  <a:pt x="0" y="37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8" name="TextBox 38"/>
          <p:cNvSpPr txBox="1"/>
          <p:nvPr/>
        </p:nvSpPr>
        <p:spPr>
          <a:xfrm>
            <a:off x="2303086" y="8139600"/>
            <a:ext cx="5039540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 &amp; Contacts</a:t>
            </a:r>
          </a:p>
        </p:txBody>
      </p:sp>
      <p:sp>
        <p:nvSpPr>
          <p:cNvPr id="39" name="Freeform 39"/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0" name="TextBox 40"/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B6F3FAA-C32C-6A1A-8D54-6DE97C2F92A2}"/>
              </a:ext>
            </a:extLst>
          </p:cNvPr>
          <p:cNvSpPr txBox="1"/>
          <p:nvPr/>
        </p:nvSpPr>
        <p:spPr>
          <a:xfrm>
            <a:off x="2227349" y="5619180"/>
            <a:ext cx="3363421" cy="508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500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Technologies Used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0F2DE-DB9D-C68D-975A-06D91F6AD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A285CB-1D1E-136C-CDAE-362A8ECC2AA7}"/>
              </a:ext>
            </a:extLst>
          </p:cNvPr>
          <p:cNvGrpSpPr/>
          <p:nvPr/>
        </p:nvGrpSpPr>
        <p:grpSpPr>
          <a:xfrm>
            <a:off x="0" y="7359337"/>
            <a:ext cx="18288000" cy="2927663"/>
            <a:chOff x="0" y="0"/>
            <a:chExt cx="2833290" cy="4535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30623D2-4279-DA29-2FF1-CAEB6C1E028A}"/>
                </a:ext>
              </a:extLst>
            </p:cNvPr>
            <p:cNvSpPr/>
            <p:nvPr/>
          </p:nvSpPr>
          <p:spPr>
            <a:xfrm>
              <a:off x="0" y="0"/>
              <a:ext cx="2833290" cy="453572"/>
            </a:xfrm>
            <a:custGeom>
              <a:avLst/>
              <a:gdLst/>
              <a:ahLst/>
              <a:cxnLst/>
              <a:rect l="l" t="t" r="r" b="b"/>
              <a:pathLst>
                <a:path w="2833290" h="453572">
                  <a:moveTo>
                    <a:pt x="0" y="0"/>
                  </a:moveTo>
                  <a:lnTo>
                    <a:pt x="2833290" y="0"/>
                  </a:lnTo>
                  <a:lnTo>
                    <a:pt x="2833290" y="453572"/>
                  </a:lnTo>
                  <a:lnTo>
                    <a:pt x="0" y="453572"/>
                  </a:lnTo>
                  <a:close/>
                </a:path>
              </a:pathLst>
            </a:custGeom>
            <a:blipFill>
              <a:blip r:embed="rId2"/>
              <a:stretch>
                <a:fillRect t="-158090" b="-158090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EB7F765A-783E-F3FC-00F0-7890D19AE0B8}"/>
              </a:ext>
            </a:extLst>
          </p:cNvPr>
          <p:cNvGrpSpPr/>
          <p:nvPr/>
        </p:nvGrpSpPr>
        <p:grpSpPr>
          <a:xfrm>
            <a:off x="779082" y="4157542"/>
            <a:ext cx="4801944" cy="4051162"/>
            <a:chOff x="0" y="-57150"/>
            <a:chExt cx="1649862" cy="10669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24C3F98-E375-A587-CB2E-000CBDBD748E}"/>
                </a:ext>
              </a:extLst>
            </p:cNvPr>
            <p:cNvSpPr/>
            <p:nvPr/>
          </p:nvSpPr>
          <p:spPr>
            <a:xfrm>
              <a:off x="0" y="0"/>
              <a:ext cx="1649862" cy="1009823"/>
            </a:xfrm>
            <a:custGeom>
              <a:avLst/>
              <a:gdLst/>
              <a:ahLst/>
              <a:cxnLst/>
              <a:rect l="l" t="t" r="r" b="b"/>
              <a:pathLst>
                <a:path w="1649862" h="1009823">
                  <a:moveTo>
                    <a:pt x="0" y="0"/>
                  </a:moveTo>
                  <a:lnTo>
                    <a:pt x="1649862" y="0"/>
                  </a:lnTo>
                  <a:lnTo>
                    <a:pt x="1649862" y="1009823"/>
                  </a:lnTo>
                  <a:lnTo>
                    <a:pt x="0" y="1009823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pPr marL="0" algn="r" defTabSz="914400" rtl="1" eaLnBrk="1" latinLnBrk="0" hangingPunct="1"/>
              <a:endParaRPr lang="en-EG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9E65FB86-3505-2705-8C94-1DDEF8BEC7F0}"/>
                </a:ext>
              </a:extLst>
            </p:cNvPr>
            <p:cNvSpPr txBox="1"/>
            <p:nvPr/>
          </p:nvSpPr>
          <p:spPr>
            <a:xfrm>
              <a:off x="0" y="-57150"/>
              <a:ext cx="1649862" cy="1066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28C82BF1-C2B5-C87C-A90C-72F155411FC5}"/>
              </a:ext>
            </a:extLst>
          </p:cNvPr>
          <p:cNvGrpSpPr/>
          <p:nvPr/>
        </p:nvGrpSpPr>
        <p:grpSpPr>
          <a:xfrm>
            <a:off x="6637431" y="4157544"/>
            <a:ext cx="5199698" cy="4051162"/>
            <a:chOff x="-136661" y="-57150"/>
            <a:chExt cx="1786523" cy="106697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CA97981-3A25-6CF2-BD0F-EDF27F26BFBE}"/>
                </a:ext>
              </a:extLst>
            </p:cNvPr>
            <p:cNvSpPr/>
            <p:nvPr/>
          </p:nvSpPr>
          <p:spPr>
            <a:xfrm>
              <a:off x="-136661" y="0"/>
              <a:ext cx="1649862" cy="1009823"/>
            </a:xfrm>
            <a:custGeom>
              <a:avLst/>
              <a:gdLst/>
              <a:ahLst/>
              <a:cxnLst/>
              <a:rect l="l" t="t" r="r" b="b"/>
              <a:pathLst>
                <a:path w="1649862" h="1009823">
                  <a:moveTo>
                    <a:pt x="0" y="0"/>
                  </a:moveTo>
                  <a:lnTo>
                    <a:pt x="1649862" y="0"/>
                  </a:lnTo>
                  <a:lnTo>
                    <a:pt x="1649862" y="1009823"/>
                  </a:lnTo>
                  <a:lnTo>
                    <a:pt x="0" y="1009823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pPr marL="0" algn="r" defTabSz="914400" rtl="1" eaLnBrk="1" latinLnBrk="0" hangingPunct="1"/>
              <a:endParaRPr lang="en-EG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53A9512-F890-F628-B104-DAAE5503DBFF}"/>
                </a:ext>
              </a:extLst>
            </p:cNvPr>
            <p:cNvSpPr txBox="1"/>
            <p:nvPr/>
          </p:nvSpPr>
          <p:spPr>
            <a:xfrm>
              <a:off x="0" y="-57150"/>
              <a:ext cx="1649862" cy="1066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2EABA8CB-7030-9E85-B275-55CBB6312F55}"/>
              </a:ext>
            </a:extLst>
          </p:cNvPr>
          <p:cNvSpPr/>
          <p:nvPr/>
        </p:nvSpPr>
        <p:spPr>
          <a:xfrm>
            <a:off x="2708975" y="4654781"/>
            <a:ext cx="942159" cy="865073"/>
          </a:xfrm>
          <a:custGeom>
            <a:avLst/>
            <a:gdLst/>
            <a:ahLst/>
            <a:cxnLst/>
            <a:rect l="l" t="t" r="r" b="b"/>
            <a:pathLst>
              <a:path w="942159" h="865073">
                <a:moveTo>
                  <a:pt x="0" y="0"/>
                </a:moveTo>
                <a:lnTo>
                  <a:pt x="942160" y="0"/>
                </a:lnTo>
                <a:lnTo>
                  <a:pt x="942160" y="865073"/>
                </a:lnTo>
                <a:lnTo>
                  <a:pt x="0" y="86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571EC881-86F2-7986-11B3-F83F11577E13}"/>
              </a:ext>
            </a:extLst>
          </p:cNvPr>
          <p:cNvSpPr/>
          <p:nvPr/>
        </p:nvSpPr>
        <p:spPr>
          <a:xfrm>
            <a:off x="8638061" y="4490903"/>
            <a:ext cx="966497" cy="980762"/>
          </a:xfrm>
          <a:custGeom>
            <a:avLst/>
            <a:gdLst/>
            <a:ahLst/>
            <a:cxnLst/>
            <a:rect l="l" t="t" r="r" b="b"/>
            <a:pathLst>
              <a:path w="966497" h="980762">
                <a:moveTo>
                  <a:pt x="0" y="0"/>
                </a:moveTo>
                <a:lnTo>
                  <a:pt x="966497" y="0"/>
                </a:lnTo>
                <a:lnTo>
                  <a:pt x="966497" y="980763"/>
                </a:lnTo>
                <a:lnTo>
                  <a:pt x="0" y="980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26D834C-662E-8886-AB26-5844F203187A}"/>
              </a:ext>
            </a:extLst>
          </p:cNvPr>
          <p:cNvSpPr txBox="1"/>
          <p:nvPr/>
        </p:nvSpPr>
        <p:spPr>
          <a:xfrm>
            <a:off x="847035" y="2617683"/>
            <a:ext cx="16385595" cy="23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33"/>
              </a:lnSpc>
            </a:pPr>
            <a:r>
              <a:rPr lang="en-US" sz="7200" b="1" dirty="0">
                <a:latin typeface="Montserrat" pitchFamily="2" charset="77"/>
              </a:rPr>
              <a:t>Technologies Used</a:t>
            </a:r>
            <a:br>
              <a:rPr lang="en-EG" sz="7200" dirty="0">
                <a:latin typeface="Montserrat" pitchFamily="2" charset="77"/>
              </a:rPr>
            </a:br>
            <a:endParaRPr lang="en-US" sz="680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49EE452F-5559-4D5D-4CFD-A4DE512E31E0}"/>
              </a:ext>
            </a:extLst>
          </p:cNvPr>
          <p:cNvSpPr/>
          <p:nvPr/>
        </p:nvSpPr>
        <p:spPr>
          <a:xfrm flipV="1">
            <a:off x="876379" y="3995379"/>
            <a:ext cx="13466808" cy="0"/>
          </a:xfrm>
          <a:prstGeom prst="line">
            <a:avLst/>
          </a:prstGeom>
          <a:ln w="76200" cap="flat">
            <a:solidFill>
              <a:srgbClr val="385D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AF28FD4-C767-BC47-C84F-B20831E665F1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25B2DC2-37AA-32B9-640E-674C2D580B2B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5471A1C4-378B-E46D-0C2A-466FD8953F9B}"/>
              </a:ext>
            </a:extLst>
          </p:cNvPr>
          <p:cNvSpPr/>
          <p:nvPr/>
        </p:nvSpPr>
        <p:spPr>
          <a:xfrm>
            <a:off x="12661593" y="4374533"/>
            <a:ext cx="4801943" cy="3834171"/>
          </a:xfrm>
          <a:custGeom>
            <a:avLst/>
            <a:gdLst/>
            <a:ahLst/>
            <a:cxnLst/>
            <a:rect l="l" t="t" r="r" b="b"/>
            <a:pathLst>
              <a:path w="1649862" h="1009823">
                <a:moveTo>
                  <a:pt x="0" y="0"/>
                </a:moveTo>
                <a:lnTo>
                  <a:pt x="1649862" y="0"/>
                </a:lnTo>
                <a:lnTo>
                  <a:pt x="1649862" y="1009823"/>
                </a:lnTo>
                <a:lnTo>
                  <a:pt x="0" y="1009823"/>
                </a:lnTo>
                <a:close/>
              </a:path>
            </a:pathLst>
          </a:custGeom>
          <a:solidFill>
            <a:srgbClr val="3575FE"/>
          </a:solidFill>
        </p:spPr>
        <p:txBody>
          <a:bodyPr/>
          <a:lstStyle/>
          <a:p>
            <a:pPr marL="0" algn="l" defTabSz="914400" rtl="0" eaLnBrk="1" latinLnBrk="0" hangingPunct="1"/>
            <a:endParaRPr lang="en-E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F8C09B-2894-DE51-E39D-68CC815D2734}"/>
              </a:ext>
            </a:extLst>
          </p:cNvPr>
          <p:cNvSpPr txBox="1"/>
          <p:nvPr/>
        </p:nvSpPr>
        <p:spPr>
          <a:xfrm>
            <a:off x="1407400" y="5854895"/>
            <a:ext cx="371326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EG" sz="2800" b="1" dirty="0">
                <a:solidFill>
                  <a:schemeClr val="bg1"/>
                </a:solidFill>
              </a:rPr>
              <a:t> </a:t>
            </a:r>
            <a:r>
              <a:rPr lang="en-US" sz="2800" b="1" dirty="0">
                <a:solidFill>
                  <a:schemeClr val="bg1"/>
                </a:solidFill>
              </a:rPr>
              <a:t>Framework &amp; Routing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React.js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React Router</a:t>
            </a: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F8585404-F2A9-8A5F-B5C3-F3A26812DCBD}"/>
              </a:ext>
            </a:extLst>
          </p:cNvPr>
          <p:cNvSpPr/>
          <p:nvPr/>
        </p:nvSpPr>
        <p:spPr>
          <a:xfrm>
            <a:off x="14636866" y="4654780"/>
            <a:ext cx="942159" cy="865073"/>
          </a:xfrm>
          <a:custGeom>
            <a:avLst/>
            <a:gdLst/>
            <a:ahLst/>
            <a:cxnLst/>
            <a:rect l="l" t="t" r="r" b="b"/>
            <a:pathLst>
              <a:path w="942159" h="865073">
                <a:moveTo>
                  <a:pt x="0" y="0"/>
                </a:moveTo>
                <a:lnTo>
                  <a:pt x="942160" y="0"/>
                </a:lnTo>
                <a:lnTo>
                  <a:pt x="942160" y="865073"/>
                </a:lnTo>
                <a:lnTo>
                  <a:pt x="0" y="86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05F741-741F-C689-6C9A-8EB0DCE384FE}"/>
              </a:ext>
            </a:extLst>
          </p:cNvPr>
          <p:cNvSpPr txBox="1"/>
          <p:nvPr/>
        </p:nvSpPr>
        <p:spPr>
          <a:xfrm>
            <a:off x="7550269" y="6035898"/>
            <a:ext cx="31420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State Management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Redux Toolkit</a:t>
            </a:r>
          </a:p>
          <a:p>
            <a:pPr marL="0" algn="r" defTabSz="914400" rtl="1" eaLnBrk="1" latinLnBrk="0" hangingPunct="1"/>
            <a:endParaRPr lang="en-EG" sz="2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FBD64F5-9594-BA4D-CC3F-16706FAC9573}"/>
              </a:ext>
            </a:extLst>
          </p:cNvPr>
          <p:cNvSpPr txBox="1"/>
          <p:nvPr/>
        </p:nvSpPr>
        <p:spPr>
          <a:xfrm>
            <a:off x="12661593" y="5845118"/>
            <a:ext cx="506952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1" dirty="0">
                <a:solidFill>
                  <a:schemeClr val="bg1"/>
                </a:solidFill>
              </a:rPr>
              <a:t>Styling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Tailwind CSS API Integration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700" dirty="0">
                <a:solidFill>
                  <a:schemeClr val="bg1"/>
                </a:solidFill>
              </a:rPr>
              <a:t>Axios </a:t>
            </a:r>
          </a:p>
          <a:p>
            <a:pPr marL="0" algn="r" defTabSz="914400" rtl="1" eaLnBrk="1" latinLnBrk="0" hangingPunct="1"/>
            <a:endParaRPr lang="en-EG" sz="2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239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BFD1C-7716-EC12-6441-FAEA2BF05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3A8875F-175F-A017-9EF6-51239C717EC0}"/>
              </a:ext>
            </a:extLst>
          </p:cNvPr>
          <p:cNvGrpSpPr/>
          <p:nvPr/>
        </p:nvGrpSpPr>
        <p:grpSpPr>
          <a:xfrm>
            <a:off x="17232630" y="425296"/>
            <a:ext cx="773107" cy="773107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7AF6F04-0625-C42F-DDD0-C26B99D6F02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FC7F3F9-9005-6BF7-D892-565011C4380D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BE6CB68-8AF5-C896-F20E-E9E01362A538}"/>
              </a:ext>
            </a:extLst>
          </p:cNvPr>
          <p:cNvSpPr/>
          <p:nvPr/>
        </p:nvSpPr>
        <p:spPr>
          <a:xfrm>
            <a:off x="17463242" y="681425"/>
            <a:ext cx="311884" cy="260848"/>
          </a:xfrm>
          <a:custGeom>
            <a:avLst/>
            <a:gdLst/>
            <a:ahLst/>
            <a:cxnLst/>
            <a:rect l="l" t="t" r="r" b="b"/>
            <a:pathLst>
              <a:path w="311884" h="260848">
                <a:moveTo>
                  <a:pt x="0" y="0"/>
                </a:moveTo>
                <a:lnTo>
                  <a:pt x="311883" y="0"/>
                </a:lnTo>
                <a:lnTo>
                  <a:pt x="311883" y="260848"/>
                </a:lnTo>
                <a:lnTo>
                  <a:pt x="0" y="2608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281D7C8-9939-6827-322A-0AEAE3A4A624}"/>
              </a:ext>
            </a:extLst>
          </p:cNvPr>
          <p:cNvGrpSpPr/>
          <p:nvPr/>
        </p:nvGrpSpPr>
        <p:grpSpPr>
          <a:xfrm>
            <a:off x="-127477" y="8743950"/>
            <a:ext cx="18415477" cy="3086100"/>
            <a:chOff x="0" y="0"/>
            <a:chExt cx="4850167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1C28CF3-AFD5-893E-C516-C784A5F3C0B6}"/>
                </a:ext>
              </a:extLst>
            </p:cNvPr>
            <p:cNvSpPr/>
            <p:nvPr/>
          </p:nvSpPr>
          <p:spPr>
            <a:xfrm>
              <a:off x="0" y="0"/>
              <a:ext cx="4850167" cy="812800"/>
            </a:xfrm>
            <a:custGeom>
              <a:avLst/>
              <a:gdLst/>
              <a:ahLst/>
              <a:cxnLst/>
              <a:rect l="l" t="t" r="r" b="b"/>
              <a:pathLst>
                <a:path w="4850167" h="812800">
                  <a:moveTo>
                    <a:pt x="0" y="0"/>
                  </a:moveTo>
                  <a:lnTo>
                    <a:pt x="4850167" y="0"/>
                  </a:lnTo>
                  <a:lnTo>
                    <a:pt x="48501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F41A439-A4FF-D6AE-D651-91587559362E}"/>
                </a:ext>
              </a:extLst>
            </p:cNvPr>
            <p:cNvSpPr txBox="1"/>
            <p:nvPr/>
          </p:nvSpPr>
          <p:spPr>
            <a:xfrm>
              <a:off x="0" y="-57150"/>
              <a:ext cx="4850167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A584C684-A7FF-360C-9E46-CF2AC122BE5A}"/>
              </a:ext>
            </a:extLst>
          </p:cNvPr>
          <p:cNvGrpSpPr/>
          <p:nvPr/>
        </p:nvGrpSpPr>
        <p:grpSpPr>
          <a:xfrm>
            <a:off x="1028700" y="1623770"/>
            <a:ext cx="6694510" cy="8102538"/>
            <a:chOff x="0" y="0"/>
            <a:chExt cx="1037155" cy="125529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3CF6D12-0706-52DD-8FFA-BB38CCC575BC}"/>
                </a:ext>
              </a:extLst>
            </p:cNvPr>
            <p:cNvSpPr/>
            <p:nvPr/>
          </p:nvSpPr>
          <p:spPr>
            <a:xfrm>
              <a:off x="0" y="0"/>
              <a:ext cx="1037155" cy="1255295"/>
            </a:xfrm>
            <a:custGeom>
              <a:avLst/>
              <a:gdLst/>
              <a:ahLst/>
              <a:cxnLst/>
              <a:rect l="l" t="t" r="r" b="b"/>
              <a:pathLst>
                <a:path w="1037155" h="1255295">
                  <a:moveTo>
                    <a:pt x="0" y="0"/>
                  </a:moveTo>
                  <a:lnTo>
                    <a:pt x="1037155" y="0"/>
                  </a:lnTo>
                  <a:lnTo>
                    <a:pt x="1037155" y="1255295"/>
                  </a:lnTo>
                  <a:lnTo>
                    <a:pt x="0" y="1255295"/>
                  </a:lnTo>
                  <a:close/>
                </a:path>
              </a:pathLst>
            </a:custGeom>
            <a:blipFill>
              <a:blip r:embed="rId4"/>
              <a:stretch>
                <a:fillRect t="-12005" b="-12005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C2095E8B-1F67-B6F4-9886-A52F20A9A894}"/>
              </a:ext>
            </a:extLst>
          </p:cNvPr>
          <p:cNvSpPr/>
          <p:nvPr/>
        </p:nvSpPr>
        <p:spPr>
          <a:xfrm rot="-5400000">
            <a:off x="10371555" y="-591460"/>
            <a:ext cx="2534412" cy="11648962"/>
          </a:xfrm>
          <a:custGeom>
            <a:avLst/>
            <a:gdLst/>
            <a:ahLst/>
            <a:cxnLst/>
            <a:rect l="l" t="t" r="r" b="b"/>
            <a:pathLst>
              <a:path w="2534412" h="11648962">
                <a:moveTo>
                  <a:pt x="0" y="0"/>
                </a:moveTo>
                <a:lnTo>
                  <a:pt x="2534412" y="0"/>
                </a:lnTo>
                <a:lnTo>
                  <a:pt x="2534412" y="11648963"/>
                </a:lnTo>
                <a:lnTo>
                  <a:pt x="0" y="116489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 l="-29021" r="-57283" b="-2616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D60DEAA0-7636-43AB-8E56-488AA862BF60}"/>
              </a:ext>
            </a:extLst>
          </p:cNvPr>
          <p:cNvGrpSpPr/>
          <p:nvPr/>
        </p:nvGrpSpPr>
        <p:grpSpPr>
          <a:xfrm>
            <a:off x="6103620" y="3927715"/>
            <a:ext cx="11129010" cy="2389642"/>
            <a:chOff x="0" y="0"/>
            <a:chExt cx="2931097" cy="62937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022AD7FB-DF90-455B-C2B0-8969E3D1CEDA}"/>
                </a:ext>
              </a:extLst>
            </p:cNvPr>
            <p:cNvSpPr/>
            <p:nvPr/>
          </p:nvSpPr>
          <p:spPr>
            <a:xfrm>
              <a:off x="0" y="0"/>
              <a:ext cx="2931097" cy="629371"/>
            </a:xfrm>
            <a:custGeom>
              <a:avLst/>
              <a:gdLst/>
              <a:ahLst/>
              <a:cxnLst/>
              <a:rect l="l" t="t" r="r" b="b"/>
              <a:pathLst>
                <a:path w="2931097" h="629371">
                  <a:moveTo>
                    <a:pt x="0" y="0"/>
                  </a:moveTo>
                  <a:lnTo>
                    <a:pt x="2931097" y="0"/>
                  </a:lnTo>
                  <a:lnTo>
                    <a:pt x="2931097" y="629371"/>
                  </a:lnTo>
                  <a:lnTo>
                    <a:pt x="0" y="629371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B354206A-D9FA-2E2B-F35D-D65608F33DFC}"/>
                </a:ext>
              </a:extLst>
            </p:cNvPr>
            <p:cNvSpPr txBox="1"/>
            <p:nvPr/>
          </p:nvSpPr>
          <p:spPr>
            <a:xfrm>
              <a:off x="0" y="-57150"/>
              <a:ext cx="2931097" cy="68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2F6FF520-D7BF-A11F-F5BF-238A0A955110}"/>
              </a:ext>
            </a:extLst>
          </p:cNvPr>
          <p:cNvSpPr/>
          <p:nvPr/>
        </p:nvSpPr>
        <p:spPr>
          <a:xfrm rot="-5400000">
            <a:off x="10371555" y="2168782"/>
            <a:ext cx="2534412" cy="11648962"/>
          </a:xfrm>
          <a:custGeom>
            <a:avLst/>
            <a:gdLst/>
            <a:ahLst/>
            <a:cxnLst/>
            <a:rect l="l" t="t" r="r" b="b"/>
            <a:pathLst>
              <a:path w="2534412" h="11648962">
                <a:moveTo>
                  <a:pt x="0" y="0"/>
                </a:moveTo>
                <a:lnTo>
                  <a:pt x="2534412" y="0"/>
                </a:lnTo>
                <a:lnTo>
                  <a:pt x="2534412" y="11648962"/>
                </a:lnTo>
                <a:lnTo>
                  <a:pt x="0" y="116489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7000"/>
            </a:blip>
            <a:stretch>
              <a:fillRect l="-29021" r="-57283" b="-2616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5EB06B57-7690-B33F-9BD0-7ED16F9E72B4}"/>
              </a:ext>
            </a:extLst>
          </p:cNvPr>
          <p:cNvGrpSpPr/>
          <p:nvPr/>
        </p:nvGrpSpPr>
        <p:grpSpPr>
          <a:xfrm>
            <a:off x="6103620" y="6726057"/>
            <a:ext cx="11155680" cy="2389642"/>
            <a:chOff x="0" y="0"/>
            <a:chExt cx="2938121" cy="629371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62DCAC6-ADAA-48E2-5917-FAB0BBF99A7A}"/>
                </a:ext>
              </a:extLst>
            </p:cNvPr>
            <p:cNvSpPr/>
            <p:nvPr/>
          </p:nvSpPr>
          <p:spPr>
            <a:xfrm>
              <a:off x="0" y="0"/>
              <a:ext cx="2938121" cy="629371"/>
            </a:xfrm>
            <a:custGeom>
              <a:avLst/>
              <a:gdLst/>
              <a:ahLst/>
              <a:cxnLst/>
              <a:rect l="l" t="t" r="r" b="b"/>
              <a:pathLst>
                <a:path w="2938121" h="629371">
                  <a:moveTo>
                    <a:pt x="0" y="0"/>
                  </a:moveTo>
                  <a:lnTo>
                    <a:pt x="2938121" y="0"/>
                  </a:lnTo>
                  <a:lnTo>
                    <a:pt x="2938121" y="629371"/>
                  </a:lnTo>
                  <a:lnTo>
                    <a:pt x="0" y="629371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786A23E0-4E5F-1409-278D-B97F09481033}"/>
                </a:ext>
              </a:extLst>
            </p:cNvPr>
            <p:cNvSpPr txBox="1"/>
            <p:nvPr/>
          </p:nvSpPr>
          <p:spPr>
            <a:xfrm>
              <a:off x="0" y="-57150"/>
              <a:ext cx="2938121" cy="68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B33A7401-7047-214A-4C7F-09D4C3C36F1F}"/>
              </a:ext>
            </a:extLst>
          </p:cNvPr>
          <p:cNvGrpSpPr/>
          <p:nvPr/>
        </p:nvGrpSpPr>
        <p:grpSpPr>
          <a:xfrm>
            <a:off x="6430463" y="4243161"/>
            <a:ext cx="1757875" cy="1757875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3A86A1E-A6CE-D9B8-A9F1-97AFB7468C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743DE702-89B3-29D0-2B25-4608FEB910AD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A24367EB-FC4F-289F-A916-92B5E8206688}"/>
              </a:ext>
            </a:extLst>
          </p:cNvPr>
          <p:cNvSpPr txBox="1"/>
          <p:nvPr/>
        </p:nvSpPr>
        <p:spPr>
          <a:xfrm>
            <a:off x="8082747" y="1505502"/>
            <a:ext cx="9128112" cy="25928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605"/>
              </a:lnSpc>
            </a:pPr>
            <a:r>
              <a:rPr lang="en-US" sz="7200" b="1" dirty="0">
                <a:latin typeface="Montserrat" pitchFamily="2" charset="77"/>
              </a:rPr>
              <a:t>Backend: The Engine Behind MediPulse</a:t>
            </a:r>
            <a:endParaRPr lang="en-US" sz="680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B0EB30E-6F83-440B-FA02-6A0C42A67702}"/>
              </a:ext>
            </a:extLst>
          </p:cNvPr>
          <p:cNvGrpSpPr/>
          <p:nvPr/>
        </p:nvGrpSpPr>
        <p:grpSpPr>
          <a:xfrm>
            <a:off x="6346643" y="7114326"/>
            <a:ext cx="1757875" cy="1757875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8CD52E66-6BEA-73DF-57AD-A3A5FDCD76A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7BF39134-6CF0-EF6A-A906-21AF1D7C196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7B4BF315-F728-5B0E-A42A-177F81998BE6}"/>
              </a:ext>
            </a:extLst>
          </p:cNvPr>
          <p:cNvSpPr txBox="1"/>
          <p:nvPr/>
        </p:nvSpPr>
        <p:spPr>
          <a:xfrm>
            <a:off x="8488564" y="4520830"/>
            <a:ext cx="8219267" cy="172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8"/>
              </a:lnSpc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The backend handles core operations like user login (including Google), managing doctor and patient data, booking appointments, processing searches (e.g., by specialty or city), and collecting feedback.</a:t>
            </a:r>
            <a:endParaRPr lang="en-US" sz="3200" dirty="0">
              <a:solidFill>
                <a:schemeClr val="bg1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617AA20-3CFD-410E-892D-CE3FC41ABC30}"/>
              </a:ext>
            </a:extLst>
          </p:cNvPr>
          <p:cNvSpPr txBox="1"/>
          <p:nvPr/>
        </p:nvSpPr>
        <p:spPr>
          <a:xfrm>
            <a:off x="8500202" y="7452868"/>
            <a:ext cx="8219267" cy="1291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8"/>
              </a:lnSpc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Powers chatbot interactions, supports medical product purchases, and securely connects to the frontend through APIs.</a:t>
            </a:r>
            <a:endParaRPr lang="en-US" sz="3200" dirty="0">
              <a:solidFill>
                <a:schemeClr val="bg1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BCF0890F-9BEE-6B61-BAEC-E4A546BA91D9}"/>
              </a:ext>
            </a:extLst>
          </p:cNvPr>
          <p:cNvSpPr txBox="1"/>
          <p:nvPr/>
        </p:nvSpPr>
        <p:spPr>
          <a:xfrm>
            <a:off x="8488564" y="4126438"/>
            <a:ext cx="3541647" cy="43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Core Services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462F7FBE-3B34-D542-27A9-851E7683A8A0}"/>
              </a:ext>
            </a:extLst>
          </p:cNvPr>
          <p:cNvSpPr txBox="1"/>
          <p:nvPr/>
        </p:nvSpPr>
        <p:spPr>
          <a:xfrm>
            <a:off x="8500202" y="6986003"/>
            <a:ext cx="3541647" cy="43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Integration</a:t>
            </a:r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4341B734-8C09-D799-C872-9596BD3E1DCD}"/>
              </a:ext>
            </a:extLst>
          </p:cNvPr>
          <p:cNvSpPr/>
          <p:nvPr/>
        </p:nvSpPr>
        <p:spPr>
          <a:xfrm>
            <a:off x="6837319" y="4611961"/>
            <a:ext cx="1051481" cy="1063078"/>
          </a:xfrm>
          <a:custGeom>
            <a:avLst/>
            <a:gdLst/>
            <a:ahLst/>
            <a:cxnLst/>
            <a:rect l="l" t="t" r="r" b="b"/>
            <a:pathLst>
              <a:path w="1051481" h="1063078">
                <a:moveTo>
                  <a:pt x="0" y="0"/>
                </a:moveTo>
                <a:lnTo>
                  <a:pt x="1051481" y="0"/>
                </a:lnTo>
                <a:lnTo>
                  <a:pt x="1051481" y="1063078"/>
                </a:lnTo>
                <a:lnTo>
                  <a:pt x="0" y="10630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494CF4D9-9680-A0B1-0A10-2E8C597D9676}"/>
              </a:ext>
            </a:extLst>
          </p:cNvPr>
          <p:cNvSpPr/>
          <p:nvPr/>
        </p:nvSpPr>
        <p:spPr>
          <a:xfrm>
            <a:off x="6730001" y="7529744"/>
            <a:ext cx="1158798" cy="927038"/>
          </a:xfrm>
          <a:custGeom>
            <a:avLst/>
            <a:gdLst/>
            <a:ahLst/>
            <a:cxnLst/>
            <a:rect l="l" t="t" r="r" b="b"/>
            <a:pathLst>
              <a:path w="1158798" h="927038">
                <a:moveTo>
                  <a:pt x="0" y="0"/>
                </a:moveTo>
                <a:lnTo>
                  <a:pt x="1158799" y="0"/>
                </a:lnTo>
                <a:lnTo>
                  <a:pt x="1158799" y="927038"/>
                </a:lnTo>
                <a:lnTo>
                  <a:pt x="0" y="927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9AE5BCD5-3F60-8E32-57FC-3019ED5F3232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2CFE45E3-8AAF-AC0A-0E68-97560FBC3D77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</p:spTree>
    <p:extLst>
      <p:ext uri="{BB962C8B-B14F-4D97-AF65-F5344CB8AC3E}">
        <p14:creationId xmlns:p14="http://schemas.microsoft.com/office/powerpoint/2010/main" val="7483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836B8-731A-190A-A86A-E3EFE1002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C489D7-8581-86DD-40FC-4A64DE0F3785}"/>
              </a:ext>
            </a:extLst>
          </p:cNvPr>
          <p:cNvGrpSpPr/>
          <p:nvPr/>
        </p:nvGrpSpPr>
        <p:grpSpPr>
          <a:xfrm>
            <a:off x="0" y="7359337"/>
            <a:ext cx="18288000" cy="2927663"/>
            <a:chOff x="0" y="0"/>
            <a:chExt cx="2833290" cy="45357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AB97B22-8FEA-FE6C-56DB-2D43E5CD524E}"/>
                </a:ext>
              </a:extLst>
            </p:cNvPr>
            <p:cNvSpPr/>
            <p:nvPr/>
          </p:nvSpPr>
          <p:spPr>
            <a:xfrm>
              <a:off x="0" y="0"/>
              <a:ext cx="2833290" cy="453572"/>
            </a:xfrm>
            <a:custGeom>
              <a:avLst/>
              <a:gdLst/>
              <a:ahLst/>
              <a:cxnLst/>
              <a:rect l="l" t="t" r="r" b="b"/>
              <a:pathLst>
                <a:path w="2833290" h="453572">
                  <a:moveTo>
                    <a:pt x="0" y="0"/>
                  </a:moveTo>
                  <a:lnTo>
                    <a:pt x="2833290" y="0"/>
                  </a:lnTo>
                  <a:lnTo>
                    <a:pt x="2833290" y="453572"/>
                  </a:lnTo>
                  <a:lnTo>
                    <a:pt x="0" y="453572"/>
                  </a:lnTo>
                  <a:close/>
                </a:path>
              </a:pathLst>
            </a:custGeom>
            <a:blipFill>
              <a:blip r:embed="rId2"/>
              <a:stretch>
                <a:fillRect t="-158090" b="-158090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FE166B3-4963-B089-EB37-0C20B87C4A84}"/>
              </a:ext>
            </a:extLst>
          </p:cNvPr>
          <p:cNvGrpSpPr/>
          <p:nvPr/>
        </p:nvGrpSpPr>
        <p:grpSpPr>
          <a:xfrm>
            <a:off x="779082" y="4157542"/>
            <a:ext cx="4801944" cy="4051162"/>
            <a:chOff x="0" y="-57150"/>
            <a:chExt cx="1649862" cy="10669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0E8E6F-18CF-4736-76FE-9FCDB7B167F3}"/>
                </a:ext>
              </a:extLst>
            </p:cNvPr>
            <p:cNvSpPr/>
            <p:nvPr/>
          </p:nvSpPr>
          <p:spPr>
            <a:xfrm>
              <a:off x="0" y="0"/>
              <a:ext cx="1649862" cy="1009823"/>
            </a:xfrm>
            <a:custGeom>
              <a:avLst/>
              <a:gdLst/>
              <a:ahLst/>
              <a:cxnLst/>
              <a:rect l="l" t="t" r="r" b="b"/>
              <a:pathLst>
                <a:path w="1649862" h="1009823">
                  <a:moveTo>
                    <a:pt x="0" y="0"/>
                  </a:moveTo>
                  <a:lnTo>
                    <a:pt x="1649862" y="0"/>
                  </a:lnTo>
                  <a:lnTo>
                    <a:pt x="1649862" y="1009823"/>
                  </a:lnTo>
                  <a:lnTo>
                    <a:pt x="0" y="1009823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pPr marL="0" algn="r" defTabSz="914400" rtl="1" eaLnBrk="1" latinLnBrk="0" hangingPunct="1"/>
              <a:endParaRPr lang="en-EG" dirty="0"/>
            </a:p>
          </p:txBody>
        </p:sp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FA171BDE-2337-4B3D-95F3-D8422D5EB817}"/>
                </a:ext>
              </a:extLst>
            </p:cNvPr>
            <p:cNvSpPr txBox="1"/>
            <p:nvPr/>
          </p:nvSpPr>
          <p:spPr>
            <a:xfrm>
              <a:off x="0" y="-57150"/>
              <a:ext cx="1649862" cy="1066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7355F615-CA16-4221-B2F4-1BE810CD3393}"/>
              </a:ext>
            </a:extLst>
          </p:cNvPr>
          <p:cNvGrpSpPr/>
          <p:nvPr/>
        </p:nvGrpSpPr>
        <p:grpSpPr>
          <a:xfrm>
            <a:off x="6637431" y="4157544"/>
            <a:ext cx="5199698" cy="4051162"/>
            <a:chOff x="-136661" y="-57150"/>
            <a:chExt cx="1786523" cy="1066973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F52AA48-790C-76C8-60AC-880125F25B76}"/>
                </a:ext>
              </a:extLst>
            </p:cNvPr>
            <p:cNvSpPr/>
            <p:nvPr/>
          </p:nvSpPr>
          <p:spPr>
            <a:xfrm>
              <a:off x="-136661" y="0"/>
              <a:ext cx="1649862" cy="1009823"/>
            </a:xfrm>
            <a:custGeom>
              <a:avLst/>
              <a:gdLst/>
              <a:ahLst/>
              <a:cxnLst/>
              <a:rect l="l" t="t" r="r" b="b"/>
              <a:pathLst>
                <a:path w="1649862" h="1009823">
                  <a:moveTo>
                    <a:pt x="0" y="0"/>
                  </a:moveTo>
                  <a:lnTo>
                    <a:pt x="1649862" y="0"/>
                  </a:lnTo>
                  <a:lnTo>
                    <a:pt x="1649862" y="1009823"/>
                  </a:lnTo>
                  <a:lnTo>
                    <a:pt x="0" y="1009823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pPr marL="0" algn="r" defTabSz="914400" rtl="1" eaLnBrk="1" latinLnBrk="0" hangingPunct="1"/>
              <a:endParaRPr lang="en-EG" dirty="0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B985925A-0EAE-0F17-87F2-2609E01B3CF7}"/>
                </a:ext>
              </a:extLst>
            </p:cNvPr>
            <p:cNvSpPr txBox="1"/>
            <p:nvPr/>
          </p:nvSpPr>
          <p:spPr>
            <a:xfrm>
              <a:off x="0" y="-57150"/>
              <a:ext cx="1649862" cy="10669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algn="ctr" defTabSz="914400" rtl="1" eaLnBrk="1" latinLnBrk="0" hangingPunct="1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C9B1D5E7-09BF-B874-3CA3-94CE65584448}"/>
              </a:ext>
            </a:extLst>
          </p:cNvPr>
          <p:cNvSpPr/>
          <p:nvPr/>
        </p:nvSpPr>
        <p:spPr>
          <a:xfrm>
            <a:off x="2708975" y="4654781"/>
            <a:ext cx="942159" cy="865073"/>
          </a:xfrm>
          <a:custGeom>
            <a:avLst/>
            <a:gdLst/>
            <a:ahLst/>
            <a:cxnLst/>
            <a:rect l="l" t="t" r="r" b="b"/>
            <a:pathLst>
              <a:path w="942159" h="865073">
                <a:moveTo>
                  <a:pt x="0" y="0"/>
                </a:moveTo>
                <a:lnTo>
                  <a:pt x="942160" y="0"/>
                </a:lnTo>
                <a:lnTo>
                  <a:pt x="942160" y="865073"/>
                </a:lnTo>
                <a:lnTo>
                  <a:pt x="0" y="86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56F23DB-535A-7698-2088-DAE19CA48AD7}"/>
              </a:ext>
            </a:extLst>
          </p:cNvPr>
          <p:cNvSpPr/>
          <p:nvPr/>
        </p:nvSpPr>
        <p:spPr>
          <a:xfrm>
            <a:off x="8638061" y="4490903"/>
            <a:ext cx="966497" cy="980762"/>
          </a:xfrm>
          <a:custGeom>
            <a:avLst/>
            <a:gdLst/>
            <a:ahLst/>
            <a:cxnLst/>
            <a:rect l="l" t="t" r="r" b="b"/>
            <a:pathLst>
              <a:path w="966497" h="980762">
                <a:moveTo>
                  <a:pt x="0" y="0"/>
                </a:moveTo>
                <a:lnTo>
                  <a:pt x="966497" y="0"/>
                </a:lnTo>
                <a:lnTo>
                  <a:pt x="966497" y="980763"/>
                </a:lnTo>
                <a:lnTo>
                  <a:pt x="0" y="9807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8ACF5D6-5185-78DD-7C49-ABFD9805EF68}"/>
              </a:ext>
            </a:extLst>
          </p:cNvPr>
          <p:cNvSpPr txBox="1"/>
          <p:nvPr/>
        </p:nvSpPr>
        <p:spPr>
          <a:xfrm>
            <a:off x="847035" y="2617683"/>
            <a:ext cx="16385595" cy="239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533"/>
              </a:lnSpc>
            </a:pPr>
            <a:r>
              <a:rPr lang="en-US" sz="7200" b="1" dirty="0">
                <a:latin typeface="Montserrat" pitchFamily="2" charset="77"/>
              </a:rPr>
              <a:t>Technologies Used</a:t>
            </a:r>
            <a:br>
              <a:rPr lang="en-EG" sz="7200" dirty="0">
                <a:latin typeface="Montserrat" pitchFamily="2" charset="77"/>
              </a:rPr>
            </a:br>
            <a:endParaRPr lang="en-US" sz="6809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AutoShape 15">
            <a:extLst>
              <a:ext uri="{FF2B5EF4-FFF2-40B4-BE49-F238E27FC236}">
                <a16:creationId xmlns:a16="http://schemas.microsoft.com/office/drawing/2014/main" id="{B4CE4581-1954-DF41-B034-65CA36C88782}"/>
              </a:ext>
            </a:extLst>
          </p:cNvPr>
          <p:cNvSpPr/>
          <p:nvPr/>
        </p:nvSpPr>
        <p:spPr>
          <a:xfrm flipV="1">
            <a:off x="876379" y="3995379"/>
            <a:ext cx="13466808" cy="0"/>
          </a:xfrm>
          <a:prstGeom prst="line">
            <a:avLst/>
          </a:prstGeom>
          <a:ln w="76200" cap="flat">
            <a:solidFill>
              <a:srgbClr val="385DC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4D666DA1-38D8-ECE5-EE23-44C7E68A4B53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DE3D21D-1DF5-FE9A-4F22-EE3284A192C7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693B6966-E63D-44D6-B2A5-484282766D89}"/>
              </a:ext>
            </a:extLst>
          </p:cNvPr>
          <p:cNvSpPr/>
          <p:nvPr/>
        </p:nvSpPr>
        <p:spPr>
          <a:xfrm>
            <a:off x="12661593" y="4374533"/>
            <a:ext cx="4801943" cy="3834171"/>
          </a:xfrm>
          <a:custGeom>
            <a:avLst/>
            <a:gdLst/>
            <a:ahLst/>
            <a:cxnLst/>
            <a:rect l="l" t="t" r="r" b="b"/>
            <a:pathLst>
              <a:path w="1649862" h="1009823">
                <a:moveTo>
                  <a:pt x="0" y="0"/>
                </a:moveTo>
                <a:lnTo>
                  <a:pt x="1649862" y="0"/>
                </a:lnTo>
                <a:lnTo>
                  <a:pt x="1649862" y="1009823"/>
                </a:lnTo>
                <a:lnTo>
                  <a:pt x="0" y="1009823"/>
                </a:lnTo>
                <a:close/>
              </a:path>
            </a:pathLst>
          </a:custGeom>
          <a:solidFill>
            <a:srgbClr val="3575FE"/>
          </a:solidFill>
        </p:spPr>
        <p:txBody>
          <a:bodyPr/>
          <a:lstStyle/>
          <a:p>
            <a:pPr marL="0" algn="l" defTabSz="914400" rtl="0" eaLnBrk="1" latinLnBrk="0" hangingPunct="1"/>
            <a:endParaRPr lang="en-EG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1EBEE2-C9B4-130A-FCB8-D00A5AA5E2CF}"/>
              </a:ext>
            </a:extLst>
          </p:cNvPr>
          <p:cNvSpPr txBox="1"/>
          <p:nvPr/>
        </p:nvSpPr>
        <p:spPr>
          <a:xfrm>
            <a:off x="1560675" y="5834863"/>
            <a:ext cx="303236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Core Framework </a:t>
            </a:r>
            <a:endParaRPr lang="en-EG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Node.js.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Express.js.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Database.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MySQL</a:t>
            </a:r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235B7571-85F9-C722-FF58-E757867DDCE1}"/>
              </a:ext>
            </a:extLst>
          </p:cNvPr>
          <p:cNvSpPr/>
          <p:nvPr/>
        </p:nvSpPr>
        <p:spPr>
          <a:xfrm>
            <a:off x="14636866" y="4654780"/>
            <a:ext cx="942159" cy="865073"/>
          </a:xfrm>
          <a:custGeom>
            <a:avLst/>
            <a:gdLst/>
            <a:ahLst/>
            <a:cxnLst/>
            <a:rect l="l" t="t" r="r" b="b"/>
            <a:pathLst>
              <a:path w="942159" h="865073">
                <a:moveTo>
                  <a:pt x="0" y="0"/>
                </a:moveTo>
                <a:lnTo>
                  <a:pt x="942160" y="0"/>
                </a:lnTo>
                <a:lnTo>
                  <a:pt x="942160" y="865073"/>
                </a:lnTo>
                <a:lnTo>
                  <a:pt x="0" y="8650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540923-4A69-6F50-4453-A158035E7556}"/>
              </a:ext>
            </a:extLst>
          </p:cNvPr>
          <p:cNvSpPr txBox="1"/>
          <p:nvPr/>
        </p:nvSpPr>
        <p:spPr>
          <a:xfrm>
            <a:off x="6360108" y="6050512"/>
            <a:ext cx="4963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Authentication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JSON Web Token (JWT)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Bcrypt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D1ACB4-D8B1-0DA7-6F7F-3841B3AE3935}"/>
              </a:ext>
            </a:extLst>
          </p:cNvPr>
          <p:cNvSpPr txBox="1"/>
          <p:nvPr/>
        </p:nvSpPr>
        <p:spPr>
          <a:xfrm>
            <a:off x="12573180" y="6104760"/>
            <a:ext cx="5069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API Development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RESTful Principles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Nodemon</a:t>
            </a:r>
          </a:p>
        </p:txBody>
      </p:sp>
    </p:spTree>
    <p:extLst>
      <p:ext uri="{BB962C8B-B14F-4D97-AF65-F5344CB8AC3E}">
        <p14:creationId xmlns:p14="http://schemas.microsoft.com/office/powerpoint/2010/main" val="137006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210508" y="3769350"/>
            <a:ext cx="7665772" cy="327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17"/>
              </a:lnSpc>
            </a:pPr>
            <a:r>
              <a:rPr lang="en-US" sz="7200" b="1" dirty="0">
                <a:latin typeface="Montserrat" pitchFamily="2" charset="77"/>
              </a:rPr>
              <a:t>System Architecture – MVC Pattern </a:t>
            </a:r>
            <a:endParaRPr lang="en-US" sz="6814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555807" y="1714500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7" name="Freeform 7"/>
          <p:cNvSpPr/>
          <p:nvPr/>
        </p:nvSpPr>
        <p:spPr>
          <a:xfrm>
            <a:off x="9255215" y="8852714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2"/>
                </a:lnTo>
                <a:lnTo>
                  <a:pt x="0" y="81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8" name="Freeform 8"/>
          <p:cNvSpPr/>
          <p:nvPr/>
        </p:nvSpPr>
        <p:spPr>
          <a:xfrm>
            <a:off x="16341904" y="8057604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Freeform 9"/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TextBox 10"/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73325-CF6B-EF61-CD24-B13AC8442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930813"/>
            <a:ext cx="8077200" cy="5786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6883" y="3303818"/>
            <a:ext cx="9152031" cy="276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4"/>
              </a:lnSpc>
            </a:pPr>
            <a:r>
              <a:rPr lang="en-US" sz="9600" b="1" dirty="0">
                <a:latin typeface="Poppins" pitchFamily="2" charset="77"/>
                <a:cs typeface="Poppins" pitchFamily="2" charset="77"/>
              </a:rPr>
              <a:t>Model (M)</a:t>
            </a:r>
            <a:br>
              <a:rPr lang="en-EG" sz="9600" b="1" dirty="0">
                <a:latin typeface="Poppins" pitchFamily="2" charset="77"/>
                <a:cs typeface="Poppins" pitchFamily="2" charset="77"/>
              </a:rPr>
            </a:br>
            <a:endParaRPr lang="en-US" sz="9995" b="1" dirty="0">
              <a:solidFill>
                <a:srgbClr val="193378"/>
              </a:solidFill>
              <a:latin typeface="Poppins" pitchFamily="2" charset="77"/>
              <a:ea typeface="Poppins Bold"/>
              <a:cs typeface="Poppins" pitchFamily="2" charset="77"/>
              <a:sym typeface="Poppins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9558431" y="1639624"/>
            <a:ext cx="8294256" cy="8673732"/>
          </a:xfrm>
          <a:custGeom>
            <a:avLst/>
            <a:gdLst/>
            <a:ahLst/>
            <a:cxnLst/>
            <a:rect l="l" t="t" r="r" b="b"/>
            <a:pathLst>
              <a:path w="8294256" h="8673732">
                <a:moveTo>
                  <a:pt x="0" y="0"/>
                </a:moveTo>
                <a:lnTo>
                  <a:pt x="8294256" y="0"/>
                </a:lnTo>
                <a:lnTo>
                  <a:pt x="8294256" y="8673732"/>
                </a:lnTo>
                <a:lnTo>
                  <a:pt x="0" y="867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/>
          <p:cNvSpPr/>
          <p:nvPr/>
        </p:nvSpPr>
        <p:spPr>
          <a:xfrm>
            <a:off x="16964134" y="4095889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/>
          <p:cNvSpPr/>
          <p:nvPr/>
        </p:nvSpPr>
        <p:spPr>
          <a:xfrm>
            <a:off x="6706387" y="8816528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Freeform 12"/>
          <p:cNvSpPr/>
          <p:nvPr/>
        </p:nvSpPr>
        <p:spPr>
          <a:xfrm>
            <a:off x="9144000" y="1518081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3" name="Group 13"/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766883" y="5478965"/>
            <a:ext cx="807848" cy="201962"/>
          </a:xfrm>
          <a:custGeom>
            <a:avLst/>
            <a:gdLst/>
            <a:ahLst/>
            <a:cxnLst/>
            <a:rect l="l" t="t" r="r" b="b"/>
            <a:pathLst>
              <a:path w="807848" h="201962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Freeform 17"/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8" name="TextBox 18"/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766882" y="6141975"/>
            <a:ext cx="6843717" cy="1775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00" dirty="0">
                <a:latin typeface="Poppins" pitchFamily="2" charset="77"/>
                <a:cs typeface="Poppins" pitchFamily="2" charset="77"/>
              </a:rPr>
              <a:t>Handles the structure, storage, and retrieval of key entities like patients, appointments, chatbot conversations, and medical records within the database.</a:t>
            </a:r>
            <a:endParaRPr lang="en-US" sz="3200" dirty="0">
              <a:solidFill>
                <a:srgbClr val="193378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8670D-6EF6-7101-1341-C6E4EC9B8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3D0BEC8-49C8-3A86-4FFB-528CA44336E8}"/>
              </a:ext>
            </a:extLst>
          </p:cNvPr>
          <p:cNvSpPr txBox="1"/>
          <p:nvPr/>
        </p:nvSpPr>
        <p:spPr>
          <a:xfrm>
            <a:off x="1766883" y="3303818"/>
            <a:ext cx="9152031" cy="276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4"/>
              </a:lnSpc>
            </a:pPr>
            <a:r>
              <a:rPr lang="en-US" sz="9600" b="1" dirty="0">
                <a:latin typeface="Poppins" pitchFamily="2" charset="77"/>
                <a:cs typeface="Poppins" pitchFamily="2" charset="77"/>
              </a:rPr>
              <a:t>View (V)</a:t>
            </a:r>
            <a:br>
              <a:rPr lang="en-EG" sz="9600" b="1" dirty="0">
                <a:latin typeface="Poppins" pitchFamily="2" charset="77"/>
                <a:cs typeface="Poppins" pitchFamily="2" charset="77"/>
              </a:rPr>
            </a:br>
            <a:endParaRPr lang="en-US" sz="9995" b="1" dirty="0">
              <a:solidFill>
                <a:srgbClr val="193378"/>
              </a:solidFill>
              <a:latin typeface="Poppins" pitchFamily="2" charset="77"/>
              <a:ea typeface="Poppins Bold"/>
              <a:cs typeface="Poppins" pitchFamily="2" charset="77"/>
              <a:sym typeface="Poppins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8E157471-68F0-CE0D-0834-8DF2D6D4FA31}"/>
              </a:ext>
            </a:extLst>
          </p:cNvPr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4AD1536-13D4-7614-6152-0477A09A4F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E32F7C34-B00C-ADF5-C2E6-B999689A1BC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12B25D1E-628C-A9C4-4D7C-D7A3F027FD98}"/>
              </a:ext>
            </a:extLst>
          </p:cNvPr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5E4F8A2-ED0D-8FDD-7731-9C6A27C8F4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7DF6F76-3C7D-4C90-1C68-B0A56C0ABFB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7571407-C519-36CD-A0A1-A70DA94BC3E6}"/>
              </a:ext>
            </a:extLst>
          </p:cNvPr>
          <p:cNvSpPr/>
          <p:nvPr/>
        </p:nvSpPr>
        <p:spPr>
          <a:xfrm>
            <a:off x="9558431" y="1639624"/>
            <a:ext cx="8294256" cy="8673732"/>
          </a:xfrm>
          <a:custGeom>
            <a:avLst/>
            <a:gdLst/>
            <a:ahLst/>
            <a:cxnLst/>
            <a:rect l="l" t="t" r="r" b="b"/>
            <a:pathLst>
              <a:path w="8294256" h="8673732">
                <a:moveTo>
                  <a:pt x="0" y="0"/>
                </a:moveTo>
                <a:lnTo>
                  <a:pt x="8294256" y="0"/>
                </a:lnTo>
                <a:lnTo>
                  <a:pt x="8294256" y="8673732"/>
                </a:lnTo>
                <a:lnTo>
                  <a:pt x="0" y="867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BAD43FBB-E055-A67C-10FE-A48034B44ECA}"/>
              </a:ext>
            </a:extLst>
          </p:cNvPr>
          <p:cNvSpPr/>
          <p:nvPr/>
        </p:nvSpPr>
        <p:spPr>
          <a:xfrm>
            <a:off x="16964134" y="4095889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F135BDD-4ED9-17C9-4090-A5AF4EF567DA}"/>
              </a:ext>
            </a:extLst>
          </p:cNvPr>
          <p:cNvSpPr/>
          <p:nvPr/>
        </p:nvSpPr>
        <p:spPr>
          <a:xfrm>
            <a:off x="6706387" y="8816528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28519719-090F-8B3F-C886-9AAF20F28D98}"/>
              </a:ext>
            </a:extLst>
          </p:cNvPr>
          <p:cNvSpPr/>
          <p:nvPr/>
        </p:nvSpPr>
        <p:spPr>
          <a:xfrm>
            <a:off x="9144000" y="1518081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F5719ABC-DB11-110F-A085-DD717B7D0C93}"/>
              </a:ext>
            </a:extLst>
          </p:cNvPr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2EF765C-02FF-B757-B0F9-A6ECAB8A2CA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12EBBDC1-4FBC-E488-210C-90396CD3F2C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463F787C-171A-775D-1D4A-2BFC8EFD45BF}"/>
              </a:ext>
            </a:extLst>
          </p:cNvPr>
          <p:cNvSpPr/>
          <p:nvPr/>
        </p:nvSpPr>
        <p:spPr>
          <a:xfrm>
            <a:off x="1766883" y="5478965"/>
            <a:ext cx="807848" cy="201962"/>
          </a:xfrm>
          <a:custGeom>
            <a:avLst/>
            <a:gdLst/>
            <a:ahLst/>
            <a:cxnLst/>
            <a:rect l="l" t="t" r="r" b="b"/>
            <a:pathLst>
              <a:path w="807848" h="201962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497FF086-5173-E030-1036-7574CAE88A6E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E94E37C-01A1-A557-46D1-5711472E8C90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5AF28AE-E615-0082-14AA-31D4A50B0E69}"/>
              </a:ext>
            </a:extLst>
          </p:cNvPr>
          <p:cNvSpPr txBox="1"/>
          <p:nvPr/>
        </p:nvSpPr>
        <p:spPr>
          <a:xfrm>
            <a:off x="1766882" y="6141975"/>
            <a:ext cx="7223152" cy="1772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00" dirty="0"/>
              <a:t>The user-facing layer that presents data from the backend and enables actions like booking appointments or chatting with the AI assistant, ensuring a clear, responsive, and interactive user experience.</a:t>
            </a:r>
            <a:endParaRPr lang="en-US" sz="4000" dirty="0">
              <a:solidFill>
                <a:srgbClr val="193378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92303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86B93-FFC8-B10E-A392-B8CC2B6D2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DACF4C1-86B5-4A8D-5875-222BD35C3313}"/>
              </a:ext>
            </a:extLst>
          </p:cNvPr>
          <p:cNvSpPr txBox="1"/>
          <p:nvPr/>
        </p:nvSpPr>
        <p:spPr>
          <a:xfrm>
            <a:off x="1766883" y="3303818"/>
            <a:ext cx="9152031" cy="2763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594"/>
              </a:lnSpc>
            </a:pPr>
            <a:r>
              <a:rPr lang="en-US" sz="9600" b="1" dirty="0">
                <a:latin typeface="Poppins" pitchFamily="2" charset="77"/>
                <a:cs typeface="Poppins" pitchFamily="2" charset="77"/>
              </a:rPr>
              <a:t>Controller (c)</a:t>
            </a:r>
            <a:br>
              <a:rPr lang="en-EG" sz="9600" b="1" dirty="0">
                <a:latin typeface="Poppins" pitchFamily="2" charset="77"/>
                <a:cs typeface="Poppins" pitchFamily="2" charset="77"/>
              </a:rPr>
            </a:br>
            <a:endParaRPr lang="en-US" sz="9995" b="1" dirty="0">
              <a:solidFill>
                <a:srgbClr val="193378"/>
              </a:solidFill>
              <a:latin typeface="Poppins" pitchFamily="2" charset="77"/>
              <a:ea typeface="Poppins Bold"/>
              <a:cs typeface="Poppins" pitchFamily="2" charset="77"/>
              <a:sym typeface="Poppins Bold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20BA749-E25B-1D67-FD26-54E7E7826DA6}"/>
              </a:ext>
            </a:extLst>
          </p:cNvPr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AD11E89-7589-9650-D644-E2D7B2646FD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EB6A3E2-EB1C-A76E-3987-D11365BA0D0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B6105C2C-FF3B-C275-CFC1-7E45AA0E8639}"/>
              </a:ext>
            </a:extLst>
          </p:cNvPr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A49FBF5-B52E-44B2-3524-47FD90D0544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D094555-23FE-B7E8-B9F9-9BAC2201A0D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7781BBFE-D7AD-793B-C272-B49B606B1B65}"/>
              </a:ext>
            </a:extLst>
          </p:cNvPr>
          <p:cNvSpPr/>
          <p:nvPr/>
        </p:nvSpPr>
        <p:spPr>
          <a:xfrm>
            <a:off x="9558431" y="1639624"/>
            <a:ext cx="8294256" cy="8673732"/>
          </a:xfrm>
          <a:custGeom>
            <a:avLst/>
            <a:gdLst/>
            <a:ahLst/>
            <a:cxnLst/>
            <a:rect l="l" t="t" r="r" b="b"/>
            <a:pathLst>
              <a:path w="8294256" h="8673732">
                <a:moveTo>
                  <a:pt x="0" y="0"/>
                </a:moveTo>
                <a:lnTo>
                  <a:pt x="8294256" y="0"/>
                </a:lnTo>
                <a:lnTo>
                  <a:pt x="8294256" y="8673732"/>
                </a:lnTo>
                <a:lnTo>
                  <a:pt x="0" y="867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32CC122-80AC-BFE7-F82E-F96D8E82F29E}"/>
              </a:ext>
            </a:extLst>
          </p:cNvPr>
          <p:cNvSpPr/>
          <p:nvPr/>
        </p:nvSpPr>
        <p:spPr>
          <a:xfrm>
            <a:off x="16964134" y="4095889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A3DE92D8-B7AA-D2E0-434B-2F4240F4E3BD}"/>
              </a:ext>
            </a:extLst>
          </p:cNvPr>
          <p:cNvSpPr/>
          <p:nvPr/>
        </p:nvSpPr>
        <p:spPr>
          <a:xfrm>
            <a:off x="6706387" y="8816528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9909F2A5-978B-C1A0-43FC-E9C5A9055E3E}"/>
              </a:ext>
            </a:extLst>
          </p:cNvPr>
          <p:cNvSpPr/>
          <p:nvPr/>
        </p:nvSpPr>
        <p:spPr>
          <a:xfrm>
            <a:off x="9144000" y="1518081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AF1E23DF-10B5-4F57-6563-BA758E3A214F}"/>
              </a:ext>
            </a:extLst>
          </p:cNvPr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EF55C480-51EF-DBE8-6E8F-D6C488CE3B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A7C40A10-4C07-F94C-C7C0-015069A53E4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AB0B5FA4-59E1-D4BA-8174-38EDB643C303}"/>
              </a:ext>
            </a:extLst>
          </p:cNvPr>
          <p:cNvSpPr/>
          <p:nvPr/>
        </p:nvSpPr>
        <p:spPr>
          <a:xfrm>
            <a:off x="1766883" y="5478965"/>
            <a:ext cx="807848" cy="201962"/>
          </a:xfrm>
          <a:custGeom>
            <a:avLst/>
            <a:gdLst/>
            <a:ahLst/>
            <a:cxnLst/>
            <a:rect l="l" t="t" r="r" b="b"/>
            <a:pathLst>
              <a:path w="807848" h="201962">
                <a:moveTo>
                  <a:pt x="0" y="0"/>
                </a:moveTo>
                <a:lnTo>
                  <a:pt x="807848" y="0"/>
                </a:lnTo>
                <a:lnTo>
                  <a:pt x="807848" y="201962"/>
                </a:lnTo>
                <a:lnTo>
                  <a:pt x="0" y="2019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60DA7E91-6D3E-F2F1-BD39-81D3466359A4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EBF93CE-52DF-2B63-603C-80A597AED2FF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EE64B59-A432-B9AE-EF32-93FAC9EEBFD4}"/>
              </a:ext>
            </a:extLst>
          </p:cNvPr>
          <p:cNvSpPr txBox="1"/>
          <p:nvPr/>
        </p:nvSpPr>
        <p:spPr>
          <a:xfrm>
            <a:off x="1766882" y="6141975"/>
            <a:ext cx="7223152" cy="17578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00" dirty="0"/>
              <a:t>Serves as the middle layer that processes user requests from the frontend, validates inputs, interacts with AI services, accesses data models, and returns appropriate responses to ensure smooth system operation</a:t>
            </a:r>
            <a:endParaRPr lang="en-US" sz="4800" dirty="0">
              <a:solidFill>
                <a:srgbClr val="193378"/>
              </a:solidFill>
              <a:latin typeface="Poppins" pitchFamily="2" charset="77"/>
              <a:ea typeface="Poppins"/>
              <a:cs typeface="Poppins" pitchFamily="2" charset="77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35334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D22DB-4C6F-F407-5B08-9CA00510B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B440EC4F-2BAA-D92F-867C-8831F97141D9}"/>
              </a:ext>
            </a:extLst>
          </p:cNvPr>
          <p:cNvGrpSpPr/>
          <p:nvPr/>
        </p:nvGrpSpPr>
        <p:grpSpPr>
          <a:xfrm>
            <a:off x="8990034" y="2287788"/>
            <a:ext cx="13659093" cy="13659093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1295630-82AF-840E-7D1C-AACCF09FBE0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17C41C9-23EE-9CF1-AE3A-8930CB2CEC9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" name="Group 3">
            <a:extLst>
              <a:ext uri="{FF2B5EF4-FFF2-40B4-BE49-F238E27FC236}">
                <a16:creationId xmlns:a16="http://schemas.microsoft.com/office/drawing/2014/main" id="{829D9BCC-16BC-894B-8877-27A11468E949}"/>
              </a:ext>
            </a:extLst>
          </p:cNvPr>
          <p:cNvGrpSpPr/>
          <p:nvPr/>
        </p:nvGrpSpPr>
        <p:grpSpPr>
          <a:xfrm>
            <a:off x="13059743" y="-1838985"/>
            <a:ext cx="8336879" cy="8336879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6CEF3AC-E05A-F012-1FFB-DFF164760D6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DF5F052-FB7D-FDCF-AEAC-D21F93D0B7D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372DFD76-D4AB-28A8-9D49-9BE724C346D1}"/>
              </a:ext>
            </a:extLst>
          </p:cNvPr>
          <p:cNvSpPr/>
          <p:nvPr/>
        </p:nvSpPr>
        <p:spPr>
          <a:xfrm>
            <a:off x="16964134" y="4095889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0E9A677C-B0FC-43A4-33CD-F0A8EE488289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6A70C7F6-7B3F-7E0C-5E81-6A092F5A11E9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pic>
        <p:nvPicPr>
          <p:cNvPr id="20" name="Picture 19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1E851D27-3FBA-2861-E180-003BFB238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3" y="1790740"/>
            <a:ext cx="11639900" cy="574524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reeform 9">
            <a:extLst>
              <a:ext uri="{FF2B5EF4-FFF2-40B4-BE49-F238E27FC236}">
                <a16:creationId xmlns:a16="http://schemas.microsoft.com/office/drawing/2014/main" id="{7CA4DB15-B67F-159C-09AC-5F865DC81AD4}"/>
              </a:ext>
            </a:extLst>
          </p:cNvPr>
          <p:cNvSpPr/>
          <p:nvPr/>
        </p:nvSpPr>
        <p:spPr>
          <a:xfrm>
            <a:off x="10338248" y="2825719"/>
            <a:ext cx="7216218" cy="7498315"/>
          </a:xfrm>
          <a:custGeom>
            <a:avLst/>
            <a:gdLst/>
            <a:ahLst/>
            <a:cxnLst/>
            <a:rect l="l" t="t" r="r" b="b"/>
            <a:pathLst>
              <a:path w="8294256" h="8673732">
                <a:moveTo>
                  <a:pt x="0" y="0"/>
                </a:moveTo>
                <a:lnTo>
                  <a:pt x="8294256" y="0"/>
                </a:lnTo>
                <a:lnTo>
                  <a:pt x="8294256" y="8673732"/>
                </a:lnTo>
                <a:lnTo>
                  <a:pt x="0" y="86737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00E259BB-17F2-F823-EBD2-FF144A8EE458}"/>
              </a:ext>
            </a:extLst>
          </p:cNvPr>
          <p:cNvGrpSpPr/>
          <p:nvPr/>
        </p:nvGrpSpPr>
        <p:grpSpPr>
          <a:xfrm>
            <a:off x="-853056" y="2389777"/>
            <a:ext cx="1706112" cy="1706112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4DD1CAD-3DA2-946A-C706-3285C86268C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BAAA8BF3-D8DE-CB5D-2864-4A3EB2DC76A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DA07FC9F-884A-9D64-3383-EE5688C7D31B}"/>
              </a:ext>
            </a:extLst>
          </p:cNvPr>
          <p:cNvSpPr/>
          <p:nvPr/>
        </p:nvSpPr>
        <p:spPr>
          <a:xfrm>
            <a:off x="9104554" y="2047401"/>
            <a:ext cx="414431" cy="422350"/>
          </a:xfrm>
          <a:custGeom>
            <a:avLst/>
            <a:gdLst/>
            <a:ahLst/>
            <a:cxnLst/>
            <a:rect l="l" t="t" r="r" b="b"/>
            <a:pathLst>
              <a:path w="414431" h="422350">
                <a:moveTo>
                  <a:pt x="0" y="0"/>
                </a:moveTo>
                <a:lnTo>
                  <a:pt x="414431" y="0"/>
                </a:lnTo>
                <a:lnTo>
                  <a:pt x="414431" y="422350"/>
                </a:lnTo>
                <a:lnTo>
                  <a:pt x="0" y="422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DBAB51BE-BB45-697E-51CF-A02448232BB2}"/>
              </a:ext>
            </a:extLst>
          </p:cNvPr>
          <p:cNvSpPr/>
          <p:nvPr/>
        </p:nvSpPr>
        <p:spPr>
          <a:xfrm>
            <a:off x="6266695" y="6667500"/>
            <a:ext cx="590332" cy="601612"/>
          </a:xfrm>
          <a:custGeom>
            <a:avLst/>
            <a:gdLst/>
            <a:ahLst/>
            <a:cxnLst/>
            <a:rect l="l" t="t" r="r" b="b"/>
            <a:pathLst>
              <a:path w="590332" h="601612">
                <a:moveTo>
                  <a:pt x="0" y="0"/>
                </a:moveTo>
                <a:lnTo>
                  <a:pt x="590332" y="0"/>
                </a:lnTo>
                <a:lnTo>
                  <a:pt x="590332" y="601612"/>
                </a:lnTo>
                <a:lnTo>
                  <a:pt x="0" y="601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28690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8609D-46AF-9E06-8C00-05CA5D416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8EA7415-B451-AA14-8772-A7CE9E83D573}"/>
              </a:ext>
            </a:extLst>
          </p:cNvPr>
          <p:cNvGrpSpPr/>
          <p:nvPr/>
        </p:nvGrpSpPr>
        <p:grpSpPr>
          <a:xfrm>
            <a:off x="17232630" y="425296"/>
            <a:ext cx="773107" cy="773107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A91605-B957-764B-79CB-F63ED3EECC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2C15B7E-4DBD-0CEA-62A7-31C0B0E332BF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2695270-4DF6-6506-1697-A4388EE12BD3}"/>
              </a:ext>
            </a:extLst>
          </p:cNvPr>
          <p:cNvSpPr/>
          <p:nvPr/>
        </p:nvSpPr>
        <p:spPr>
          <a:xfrm>
            <a:off x="17463242" y="681425"/>
            <a:ext cx="311884" cy="260848"/>
          </a:xfrm>
          <a:custGeom>
            <a:avLst/>
            <a:gdLst/>
            <a:ahLst/>
            <a:cxnLst/>
            <a:rect l="l" t="t" r="r" b="b"/>
            <a:pathLst>
              <a:path w="311884" h="260848">
                <a:moveTo>
                  <a:pt x="0" y="0"/>
                </a:moveTo>
                <a:lnTo>
                  <a:pt x="311883" y="0"/>
                </a:lnTo>
                <a:lnTo>
                  <a:pt x="311883" y="260848"/>
                </a:lnTo>
                <a:lnTo>
                  <a:pt x="0" y="260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FFB6980-10A4-0C2F-51FE-D9B28E4988F4}"/>
              </a:ext>
            </a:extLst>
          </p:cNvPr>
          <p:cNvGrpSpPr/>
          <p:nvPr/>
        </p:nvGrpSpPr>
        <p:grpSpPr>
          <a:xfrm>
            <a:off x="-127477" y="8743950"/>
            <a:ext cx="18415477" cy="3086100"/>
            <a:chOff x="0" y="0"/>
            <a:chExt cx="4850167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7151629-212F-4693-9310-1456DE89AF54}"/>
                </a:ext>
              </a:extLst>
            </p:cNvPr>
            <p:cNvSpPr/>
            <p:nvPr/>
          </p:nvSpPr>
          <p:spPr>
            <a:xfrm>
              <a:off x="0" y="0"/>
              <a:ext cx="4850167" cy="812800"/>
            </a:xfrm>
            <a:custGeom>
              <a:avLst/>
              <a:gdLst/>
              <a:ahLst/>
              <a:cxnLst/>
              <a:rect l="l" t="t" r="r" b="b"/>
              <a:pathLst>
                <a:path w="4850167" h="812800">
                  <a:moveTo>
                    <a:pt x="0" y="0"/>
                  </a:moveTo>
                  <a:lnTo>
                    <a:pt x="4850167" y="0"/>
                  </a:lnTo>
                  <a:lnTo>
                    <a:pt x="48501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37736F27-8DEF-6F35-65D8-4A119D5BFBB1}"/>
                </a:ext>
              </a:extLst>
            </p:cNvPr>
            <p:cNvSpPr txBox="1"/>
            <p:nvPr/>
          </p:nvSpPr>
          <p:spPr>
            <a:xfrm>
              <a:off x="0" y="-57150"/>
              <a:ext cx="4850167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1A042FC9-42FC-B476-7ABC-106F127404B2}"/>
              </a:ext>
            </a:extLst>
          </p:cNvPr>
          <p:cNvGrpSpPr/>
          <p:nvPr/>
        </p:nvGrpSpPr>
        <p:grpSpPr>
          <a:xfrm>
            <a:off x="1028700" y="1623770"/>
            <a:ext cx="6694510" cy="8102538"/>
            <a:chOff x="0" y="0"/>
            <a:chExt cx="1037155" cy="125529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02F8B01-5482-A60B-3C15-061BCD5A2BF8}"/>
                </a:ext>
              </a:extLst>
            </p:cNvPr>
            <p:cNvSpPr/>
            <p:nvPr/>
          </p:nvSpPr>
          <p:spPr>
            <a:xfrm>
              <a:off x="0" y="0"/>
              <a:ext cx="1037155" cy="1255295"/>
            </a:xfrm>
            <a:custGeom>
              <a:avLst/>
              <a:gdLst/>
              <a:ahLst/>
              <a:cxnLst/>
              <a:rect l="l" t="t" r="r" b="b"/>
              <a:pathLst>
                <a:path w="1037155" h="1255295">
                  <a:moveTo>
                    <a:pt x="0" y="0"/>
                  </a:moveTo>
                  <a:lnTo>
                    <a:pt x="1037155" y="0"/>
                  </a:lnTo>
                  <a:lnTo>
                    <a:pt x="1037155" y="1255295"/>
                  </a:lnTo>
                  <a:lnTo>
                    <a:pt x="0" y="1255295"/>
                  </a:lnTo>
                  <a:close/>
                </a:path>
              </a:pathLst>
            </a:custGeom>
            <a:blipFill>
              <a:blip r:embed="rId5"/>
              <a:stretch>
                <a:fillRect t="-12005" b="-12005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EA9A37B0-7108-99FB-4C89-A2BC4582AE7F}"/>
              </a:ext>
            </a:extLst>
          </p:cNvPr>
          <p:cNvSpPr/>
          <p:nvPr/>
        </p:nvSpPr>
        <p:spPr>
          <a:xfrm rot="-5400000">
            <a:off x="10371555" y="-591460"/>
            <a:ext cx="2534412" cy="11648962"/>
          </a:xfrm>
          <a:custGeom>
            <a:avLst/>
            <a:gdLst/>
            <a:ahLst/>
            <a:cxnLst/>
            <a:rect l="l" t="t" r="r" b="b"/>
            <a:pathLst>
              <a:path w="2534412" h="11648962">
                <a:moveTo>
                  <a:pt x="0" y="0"/>
                </a:moveTo>
                <a:lnTo>
                  <a:pt x="2534412" y="0"/>
                </a:lnTo>
                <a:lnTo>
                  <a:pt x="2534412" y="11648963"/>
                </a:lnTo>
                <a:lnTo>
                  <a:pt x="0" y="11648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29021" r="-57283" b="-2616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110F061-BF0D-2B75-436E-4FB59BCE9CA1}"/>
              </a:ext>
            </a:extLst>
          </p:cNvPr>
          <p:cNvGrpSpPr/>
          <p:nvPr/>
        </p:nvGrpSpPr>
        <p:grpSpPr>
          <a:xfrm>
            <a:off x="6189978" y="4680949"/>
            <a:ext cx="11129010" cy="2389642"/>
            <a:chOff x="0" y="0"/>
            <a:chExt cx="2931097" cy="62937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2705D8E5-F19D-DFF6-3273-06AAAA07A21D}"/>
                </a:ext>
              </a:extLst>
            </p:cNvPr>
            <p:cNvSpPr/>
            <p:nvPr/>
          </p:nvSpPr>
          <p:spPr>
            <a:xfrm>
              <a:off x="0" y="0"/>
              <a:ext cx="2931097" cy="629371"/>
            </a:xfrm>
            <a:custGeom>
              <a:avLst/>
              <a:gdLst/>
              <a:ahLst/>
              <a:cxnLst/>
              <a:rect l="l" t="t" r="r" b="b"/>
              <a:pathLst>
                <a:path w="2931097" h="629371">
                  <a:moveTo>
                    <a:pt x="0" y="0"/>
                  </a:moveTo>
                  <a:lnTo>
                    <a:pt x="2931097" y="0"/>
                  </a:lnTo>
                  <a:lnTo>
                    <a:pt x="2931097" y="629371"/>
                  </a:lnTo>
                  <a:lnTo>
                    <a:pt x="0" y="629371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8E24BF29-3F84-C2CB-2149-F3E87BBDD37A}"/>
                </a:ext>
              </a:extLst>
            </p:cNvPr>
            <p:cNvSpPr txBox="1"/>
            <p:nvPr/>
          </p:nvSpPr>
          <p:spPr>
            <a:xfrm>
              <a:off x="0" y="-57150"/>
              <a:ext cx="2931097" cy="68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0AC935C5-5B35-BE67-4AD9-F767C7CD6EBA}"/>
              </a:ext>
            </a:extLst>
          </p:cNvPr>
          <p:cNvSpPr/>
          <p:nvPr/>
        </p:nvSpPr>
        <p:spPr>
          <a:xfrm rot="-5400000">
            <a:off x="10473398" y="2626333"/>
            <a:ext cx="2534412" cy="11648962"/>
          </a:xfrm>
          <a:custGeom>
            <a:avLst/>
            <a:gdLst/>
            <a:ahLst/>
            <a:cxnLst/>
            <a:rect l="l" t="t" r="r" b="b"/>
            <a:pathLst>
              <a:path w="2534412" h="11648962">
                <a:moveTo>
                  <a:pt x="0" y="0"/>
                </a:moveTo>
                <a:lnTo>
                  <a:pt x="2534412" y="0"/>
                </a:lnTo>
                <a:lnTo>
                  <a:pt x="2534412" y="11648962"/>
                </a:lnTo>
                <a:lnTo>
                  <a:pt x="0" y="1164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29021" r="-57283" b="-2616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9DA3A25-ED67-1FB0-EEA1-2A10F69FC90A}"/>
              </a:ext>
            </a:extLst>
          </p:cNvPr>
          <p:cNvGrpSpPr/>
          <p:nvPr/>
        </p:nvGrpSpPr>
        <p:grpSpPr>
          <a:xfrm>
            <a:off x="6176643" y="7199492"/>
            <a:ext cx="11155680" cy="2389642"/>
            <a:chOff x="0" y="0"/>
            <a:chExt cx="2938121" cy="629371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66B00F3-4921-7689-708B-47635F3A1D6B}"/>
                </a:ext>
              </a:extLst>
            </p:cNvPr>
            <p:cNvSpPr/>
            <p:nvPr/>
          </p:nvSpPr>
          <p:spPr>
            <a:xfrm>
              <a:off x="0" y="0"/>
              <a:ext cx="2938121" cy="629371"/>
            </a:xfrm>
            <a:custGeom>
              <a:avLst/>
              <a:gdLst/>
              <a:ahLst/>
              <a:cxnLst/>
              <a:rect l="l" t="t" r="r" b="b"/>
              <a:pathLst>
                <a:path w="2938121" h="629371">
                  <a:moveTo>
                    <a:pt x="0" y="0"/>
                  </a:moveTo>
                  <a:lnTo>
                    <a:pt x="2938121" y="0"/>
                  </a:lnTo>
                  <a:lnTo>
                    <a:pt x="2938121" y="629371"/>
                  </a:lnTo>
                  <a:lnTo>
                    <a:pt x="0" y="629371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E03056C7-9C82-3B24-F429-D6EFBD64B0B8}"/>
                </a:ext>
              </a:extLst>
            </p:cNvPr>
            <p:cNvSpPr txBox="1"/>
            <p:nvPr/>
          </p:nvSpPr>
          <p:spPr>
            <a:xfrm>
              <a:off x="0" y="-57150"/>
              <a:ext cx="2938121" cy="68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4AE26B7-B9B9-2373-3A40-332077B81C6E}"/>
              </a:ext>
            </a:extLst>
          </p:cNvPr>
          <p:cNvGrpSpPr/>
          <p:nvPr/>
        </p:nvGrpSpPr>
        <p:grpSpPr>
          <a:xfrm>
            <a:off x="6462492" y="4797630"/>
            <a:ext cx="1757875" cy="1757875"/>
            <a:chOff x="9702" y="-15433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0C79E547-A0B9-E0AD-1007-4F62B6569ACB}"/>
                </a:ext>
              </a:extLst>
            </p:cNvPr>
            <p:cNvSpPr/>
            <p:nvPr/>
          </p:nvSpPr>
          <p:spPr>
            <a:xfrm>
              <a:off x="9702" y="-15433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E8FD5DE5-8813-ABC2-E95B-B139F45DD8F3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5E3EC0F5-C358-1855-E48F-16130B29A4BC}"/>
              </a:ext>
            </a:extLst>
          </p:cNvPr>
          <p:cNvSpPr txBox="1"/>
          <p:nvPr/>
        </p:nvSpPr>
        <p:spPr>
          <a:xfrm>
            <a:off x="8014888" y="1393803"/>
            <a:ext cx="6583374" cy="89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5"/>
              </a:lnSpc>
            </a:pPr>
            <a:r>
              <a:rPr lang="en-US" sz="680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Features</a:t>
            </a:r>
          </a:p>
        </p:txBody>
      </p:sp>
      <p:grpSp>
        <p:nvGrpSpPr>
          <p:cNvPr id="23" name="Group 23">
            <a:extLst>
              <a:ext uri="{FF2B5EF4-FFF2-40B4-BE49-F238E27FC236}">
                <a16:creationId xmlns:a16="http://schemas.microsoft.com/office/drawing/2014/main" id="{7B4667FA-2D2C-1F0B-C260-210B9DE941DF}"/>
              </a:ext>
            </a:extLst>
          </p:cNvPr>
          <p:cNvGrpSpPr/>
          <p:nvPr/>
        </p:nvGrpSpPr>
        <p:grpSpPr>
          <a:xfrm>
            <a:off x="6331727" y="7459464"/>
            <a:ext cx="1757875" cy="1757875"/>
            <a:chOff x="0" y="0"/>
            <a:chExt cx="812800" cy="812800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1309C71-F0C0-D1D1-A934-B7E23328DD9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EA95D8E8-4E9C-FB38-6494-804A0FAB3C5B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12AE5EA3-1292-C125-3517-22CE86319362}"/>
              </a:ext>
            </a:extLst>
          </p:cNvPr>
          <p:cNvSpPr txBox="1"/>
          <p:nvPr/>
        </p:nvSpPr>
        <p:spPr>
          <a:xfrm>
            <a:off x="8461438" y="5518002"/>
            <a:ext cx="8219267" cy="856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Allows users to book/manage appointments and lets doctors register to join the directory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B29DD92-746F-B79A-98E1-B3EC5059C0A4}"/>
              </a:ext>
            </a:extLst>
          </p:cNvPr>
          <p:cNvSpPr txBox="1"/>
          <p:nvPr/>
        </p:nvSpPr>
        <p:spPr>
          <a:xfrm>
            <a:off x="8461438" y="7890139"/>
            <a:ext cx="8219267" cy="12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patients to find doctors by specialty, city and facility</a:t>
            </a:r>
          </a:p>
          <a:p>
            <a:pPr algn="l">
              <a:lnSpc>
                <a:spcPts val="3388"/>
              </a:lnSpc>
            </a:pPr>
            <a:endParaRPr lang="en-US" sz="242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31528DEE-DF8E-6C91-31A5-7E7C204BA4C1}"/>
              </a:ext>
            </a:extLst>
          </p:cNvPr>
          <p:cNvSpPr txBox="1"/>
          <p:nvPr/>
        </p:nvSpPr>
        <p:spPr>
          <a:xfrm>
            <a:off x="8461438" y="4955060"/>
            <a:ext cx="7235762" cy="42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Doctor &amp; Appointment Management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C347446B-D479-5295-5718-D2DDAE509769}"/>
              </a:ext>
            </a:extLst>
          </p:cNvPr>
          <p:cNvSpPr txBox="1"/>
          <p:nvPr/>
        </p:nvSpPr>
        <p:spPr>
          <a:xfrm>
            <a:off x="8466881" y="7412341"/>
            <a:ext cx="3541647" cy="433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Advanced Search</a:t>
            </a:r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A8ED2779-D754-B32B-E330-AA52F3EF7623}"/>
              </a:ext>
            </a:extLst>
          </p:cNvPr>
          <p:cNvSpPr/>
          <p:nvPr/>
        </p:nvSpPr>
        <p:spPr>
          <a:xfrm>
            <a:off x="6815688" y="5152672"/>
            <a:ext cx="1051481" cy="1063078"/>
          </a:xfrm>
          <a:custGeom>
            <a:avLst/>
            <a:gdLst/>
            <a:ahLst/>
            <a:cxnLst/>
            <a:rect l="l" t="t" r="r" b="b"/>
            <a:pathLst>
              <a:path w="1051481" h="1063078">
                <a:moveTo>
                  <a:pt x="0" y="0"/>
                </a:moveTo>
                <a:lnTo>
                  <a:pt x="1051481" y="0"/>
                </a:lnTo>
                <a:lnTo>
                  <a:pt x="1051481" y="1063078"/>
                </a:lnTo>
                <a:lnTo>
                  <a:pt x="0" y="1063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47185684-8F5E-562E-9ADB-446A2B28E2A7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308A7066-1563-412C-A75B-F9826B411867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287FAB24-12D3-B7EE-8556-ABE0628BA83A}"/>
              </a:ext>
            </a:extLst>
          </p:cNvPr>
          <p:cNvGrpSpPr/>
          <p:nvPr/>
        </p:nvGrpSpPr>
        <p:grpSpPr>
          <a:xfrm>
            <a:off x="6176099" y="2184883"/>
            <a:ext cx="11129010" cy="2389642"/>
            <a:chOff x="0" y="0"/>
            <a:chExt cx="2931097" cy="629371"/>
          </a:xfrm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E66A7596-7E87-CDC7-371A-917157C262B2}"/>
                </a:ext>
              </a:extLst>
            </p:cNvPr>
            <p:cNvSpPr/>
            <p:nvPr/>
          </p:nvSpPr>
          <p:spPr>
            <a:xfrm>
              <a:off x="0" y="0"/>
              <a:ext cx="2931097" cy="629371"/>
            </a:xfrm>
            <a:custGeom>
              <a:avLst/>
              <a:gdLst/>
              <a:ahLst/>
              <a:cxnLst/>
              <a:rect l="l" t="t" r="r" b="b"/>
              <a:pathLst>
                <a:path w="2931097" h="629371">
                  <a:moveTo>
                    <a:pt x="0" y="0"/>
                  </a:moveTo>
                  <a:lnTo>
                    <a:pt x="2931097" y="0"/>
                  </a:lnTo>
                  <a:lnTo>
                    <a:pt x="2931097" y="629371"/>
                  </a:lnTo>
                  <a:lnTo>
                    <a:pt x="0" y="629371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5CB7350C-1D6A-66C7-E7A3-A99C169D296B}"/>
                </a:ext>
              </a:extLst>
            </p:cNvPr>
            <p:cNvSpPr txBox="1"/>
            <p:nvPr/>
          </p:nvSpPr>
          <p:spPr>
            <a:xfrm>
              <a:off x="0" y="-57150"/>
              <a:ext cx="2931097" cy="68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38" name="Group 19">
            <a:extLst>
              <a:ext uri="{FF2B5EF4-FFF2-40B4-BE49-F238E27FC236}">
                <a16:creationId xmlns:a16="http://schemas.microsoft.com/office/drawing/2014/main" id="{32CCF899-A3D7-3797-AD76-5ECC9AA58ACE}"/>
              </a:ext>
            </a:extLst>
          </p:cNvPr>
          <p:cNvGrpSpPr/>
          <p:nvPr/>
        </p:nvGrpSpPr>
        <p:grpSpPr>
          <a:xfrm>
            <a:off x="6474891" y="2551279"/>
            <a:ext cx="1757875" cy="4025203"/>
            <a:chOff x="-55031" y="-1124559"/>
            <a:chExt cx="812800" cy="1861159"/>
          </a:xfrm>
        </p:grpSpPr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8E08A4F8-1808-4AB4-50F2-5EF6C43DAEE8}"/>
                </a:ext>
              </a:extLst>
            </p:cNvPr>
            <p:cNvSpPr/>
            <p:nvPr/>
          </p:nvSpPr>
          <p:spPr>
            <a:xfrm>
              <a:off x="-55031" y="-1124559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2206AF3D-D6BD-D08E-1321-53BADE8767D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42" name="Freeform 31">
            <a:extLst>
              <a:ext uri="{FF2B5EF4-FFF2-40B4-BE49-F238E27FC236}">
                <a16:creationId xmlns:a16="http://schemas.microsoft.com/office/drawing/2014/main" id="{6DCD7B31-2D07-FBF3-D33B-18C9BAC39B2F}"/>
              </a:ext>
            </a:extLst>
          </p:cNvPr>
          <p:cNvSpPr/>
          <p:nvPr/>
        </p:nvSpPr>
        <p:spPr>
          <a:xfrm>
            <a:off x="6866976" y="7990010"/>
            <a:ext cx="1158798" cy="927038"/>
          </a:xfrm>
          <a:custGeom>
            <a:avLst/>
            <a:gdLst/>
            <a:ahLst/>
            <a:cxnLst/>
            <a:rect l="l" t="t" r="r" b="b"/>
            <a:pathLst>
              <a:path w="1158798" h="927038">
                <a:moveTo>
                  <a:pt x="0" y="0"/>
                </a:moveTo>
                <a:lnTo>
                  <a:pt x="1158799" y="0"/>
                </a:lnTo>
                <a:lnTo>
                  <a:pt x="1158799" y="927038"/>
                </a:lnTo>
                <a:lnTo>
                  <a:pt x="0" y="927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1B787D0C-4A06-14B0-E86A-E38C82FA00EB}"/>
              </a:ext>
            </a:extLst>
          </p:cNvPr>
          <p:cNvSpPr/>
          <p:nvPr/>
        </p:nvSpPr>
        <p:spPr>
          <a:xfrm>
            <a:off x="6796299" y="2956670"/>
            <a:ext cx="1158798" cy="927038"/>
          </a:xfrm>
          <a:custGeom>
            <a:avLst/>
            <a:gdLst/>
            <a:ahLst/>
            <a:cxnLst/>
            <a:rect l="l" t="t" r="r" b="b"/>
            <a:pathLst>
              <a:path w="1158798" h="927038">
                <a:moveTo>
                  <a:pt x="0" y="0"/>
                </a:moveTo>
                <a:lnTo>
                  <a:pt x="1158799" y="0"/>
                </a:lnTo>
                <a:lnTo>
                  <a:pt x="1158799" y="927038"/>
                </a:lnTo>
                <a:lnTo>
                  <a:pt x="0" y="927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59D0E2B-23A4-92CA-762A-633BEA1EF591}"/>
              </a:ext>
            </a:extLst>
          </p:cNvPr>
          <p:cNvSpPr txBox="1"/>
          <p:nvPr/>
        </p:nvSpPr>
        <p:spPr>
          <a:xfrm>
            <a:off x="8446889" y="2669259"/>
            <a:ext cx="9209314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88"/>
              </a:lnSpc>
            </a:pPr>
            <a:r>
              <a:rPr lang="en-US" sz="2800" b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User Access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3FE276-5B8D-0D6C-5315-AC49C9DCCE5A}"/>
              </a:ext>
            </a:extLst>
          </p:cNvPr>
          <p:cNvSpPr txBox="1"/>
          <p:nvPr/>
        </p:nvSpPr>
        <p:spPr>
          <a:xfrm>
            <a:off x="8495875" y="3140382"/>
            <a:ext cx="9209314" cy="96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88"/>
              </a:lnSpc>
            </a:pPr>
            <a:r>
              <a:rPr lang="en-US" sz="242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Supports authentication, authorization, and Google login for users.</a:t>
            </a:r>
            <a:endParaRPr lang="en-US" sz="2420" i="1" dirty="0">
              <a:solidFill>
                <a:schemeClr val="bg1"/>
              </a:solidFill>
              <a:latin typeface="Poppins" pitchFamily="2" charset="77"/>
              <a:ea typeface="Poppins Bold Italics"/>
              <a:cs typeface="Poppins" pitchFamily="2" charset="77"/>
              <a:sym typeface="Poppins Bold Italics"/>
            </a:endParaRPr>
          </a:p>
        </p:txBody>
      </p:sp>
    </p:spTree>
    <p:extLst>
      <p:ext uri="{BB962C8B-B14F-4D97-AF65-F5344CB8AC3E}">
        <p14:creationId xmlns:p14="http://schemas.microsoft.com/office/powerpoint/2010/main" val="3373199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B69D3-213A-98B1-B485-CFB1AB812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>
            <a:extLst>
              <a:ext uri="{FF2B5EF4-FFF2-40B4-BE49-F238E27FC236}">
                <a16:creationId xmlns:a16="http://schemas.microsoft.com/office/drawing/2014/main" id="{8CCC2220-95D7-7B3C-BF34-C1D3E5DED5F8}"/>
              </a:ext>
            </a:extLst>
          </p:cNvPr>
          <p:cNvGrpSpPr/>
          <p:nvPr/>
        </p:nvGrpSpPr>
        <p:grpSpPr>
          <a:xfrm>
            <a:off x="-127477" y="8743950"/>
            <a:ext cx="18415477" cy="3086100"/>
            <a:chOff x="0" y="0"/>
            <a:chExt cx="4850167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293455D-F134-E1E4-22EE-52851A0D10E2}"/>
                </a:ext>
              </a:extLst>
            </p:cNvPr>
            <p:cNvSpPr/>
            <p:nvPr/>
          </p:nvSpPr>
          <p:spPr>
            <a:xfrm>
              <a:off x="0" y="0"/>
              <a:ext cx="4850167" cy="812800"/>
            </a:xfrm>
            <a:custGeom>
              <a:avLst/>
              <a:gdLst/>
              <a:ahLst/>
              <a:cxnLst/>
              <a:rect l="l" t="t" r="r" b="b"/>
              <a:pathLst>
                <a:path w="4850167" h="812800">
                  <a:moveTo>
                    <a:pt x="0" y="0"/>
                  </a:moveTo>
                  <a:lnTo>
                    <a:pt x="4850167" y="0"/>
                  </a:lnTo>
                  <a:lnTo>
                    <a:pt x="48501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 b="1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A915C71-7093-AC95-ED07-132EEF6091F9}"/>
                </a:ext>
              </a:extLst>
            </p:cNvPr>
            <p:cNvSpPr txBox="1"/>
            <p:nvPr/>
          </p:nvSpPr>
          <p:spPr>
            <a:xfrm>
              <a:off x="0" y="-57150"/>
              <a:ext cx="4850167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 b="1"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C3AFDF9B-2089-1E90-8747-E31F172556EE}"/>
              </a:ext>
            </a:extLst>
          </p:cNvPr>
          <p:cNvGrpSpPr/>
          <p:nvPr/>
        </p:nvGrpSpPr>
        <p:grpSpPr>
          <a:xfrm>
            <a:off x="10538120" y="1759166"/>
            <a:ext cx="6694510" cy="8102538"/>
            <a:chOff x="30309" y="-6941"/>
            <a:chExt cx="1037155" cy="1255295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42A573E-CB07-CBF2-6D96-D61BA76A63D6}"/>
                </a:ext>
              </a:extLst>
            </p:cNvPr>
            <p:cNvSpPr/>
            <p:nvPr/>
          </p:nvSpPr>
          <p:spPr>
            <a:xfrm>
              <a:off x="30309" y="-6941"/>
              <a:ext cx="1037155" cy="1255295"/>
            </a:xfrm>
            <a:custGeom>
              <a:avLst/>
              <a:gdLst/>
              <a:ahLst/>
              <a:cxnLst/>
              <a:rect l="l" t="t" r="r" b="b"/>
              <a:pathLst>
                <a:path w="1037155" h="1255295">
                  <a:moveTo>
                    <a:pt x="0" y="0"/>
                  </a:moveTo>
                  <a:lnTo>
                    <a:pt x="1037155" y="0"/>
                  </a:lnTo>
                  <a:lnTo>
                    <a:pt x="1037155" y="1255295"/>
                  </a:lnTo>
                  <a:lnTo>
                    <a:pt x="0" y="1255295"/>
                  </a:lnTo>
                  <a:close/>
                </a:path>
              </a:pathLst>
            </a:custGeom>
            <a:blipFill>
              <a:blip r:embed="rId3"/>
              <a:stretch>
                <a:fillRect t="-12005" b="-12005"/>
              </a:stretch>
            </a:blipFill>
          </p:spPr>
          <p:txBody>
            <a:bodyPr/>
            <a:lstStyle/>
            <a:p>
              <a:endParaRPr lang="en-EG" dirty="0"/>
            </a:p>
          </p:txBody>
        </p: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E9799AF2-37AE-942B-9806-FE3DA1D2A094}"/>
              </a:ext>
            </a:extLst>
          </p:cNvPr>
          <p:cNvGrpSpPr/>
          <p:nvPr/>
        </p:nvGrpSpPr>
        <p:grpSpPr>
          <a:xfrm>
            <a:off x="17232630" y="425296"/>
            <a:ext cx="773107" cy="773107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F1870F8-10FA-C07A-1458-1F24DE395BF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5ADDEAC-F703-73EB-EB2C-E84EDD633508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54AB512-36CB-9C9F-EC2A-E7FB4048AD72}"/>
              </a:ext>
            </a:extLst>
          </p:cNvPr>
          <p:cNvSpPr/>
          <p:nvPr/>
        </p:nvSpPr>
        <p:spPr>
          <a:xfrm>
            <a:off x="17463242" y="681425"/>
            <a:ext cx="311884" cy="260848"/>
          </a:xfrm>
          <a:custGeom>
            <a:avLst/>
            <a:gdLst/>
            <a:ahLst/>
            <a:cxnLst/>
            <a:rect l="l" t="t" r="r" b="b"/>
            <a:pathLst>
              <a:path w="311884" h="260848">
                <a:moveTo>
                  <a:pt x="0" y="0"/>
                </a:moveTo>
                <a:lnTo>
                  <a:pt x="311883" y="0"/>
                </a:lnTo>
                <a:lnTo>
                  <a:pt x="311883" y="260848"/>
                </a:lnTo>
                <a:lnTo>
                  <a:pt x="0" y="2608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338F081-56C2-FECD-DF57-FC40F5E6C541}"/>
              </a:ext>
            </a:extLst>
          </p:cNvPr>
          <p:cNvSpPr/>
          <p:nvPr/>
        </p:nvSpPr>
        <p:spPr>
          <a:xfrm rot="-5400000">
            <a:off x="5240023" y="-354147"/>
            <a:ext cx="2534412" cy="11338058"/>
          </a:xfrm>
          <a:custGeom>
            <a:avLst/>
            <a:gdLst/>
            <a:ahLst/>
            <a:cxnLst/>
            <a:rect l="l" t="t" r="r" b="b"/>
            <a:pathLst>
              <a:path w="2534412" h="11648962">
                <a:moveTo>
                  <a:pt x="0" y="0"/>
                </a:moveTo>
                <a:lnTo>
                  <a:pt x="2534412" y="0"/>
                </a:lnTo>
                <a:lnTo>
                  <a:pt x="2534412" y="11648963"/>
                </a:lnTo>
                <a:lnTo>
                  <a:pt x="0" y="116489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29021" r="-57283" b="-2616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207D681-9F9D-3DC1-3910-8B57380147C6}"/>
              </a:ext>
            </a:extLst>
          </p:cNvPr>
          <p:cNvGrpSpPr/>
          <p:nvPr/>
        </p:nvGrpSpPr>
        <p:grpSpPr>
          <a:xfrm>
            <a:off x="1047248" y="4680964"/>
            <a:ext cx="11129010" cy="2389642"/>
            <a:chOff x="0" y="0"/>
            <a:chExt cx="2931097" cy="629371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3148C2EA-EAD4-8221-477A-C4B9C72C63E5}"/>
                </a:ext>
              </a:extLst>
            </p:cNvPr>
            <p:cNvSpPr/>
            <p:nvPr/>
          </p:nvSpPr>
          <p:spPr>
            <a:xfrm>
              <a:off x="0" y="0"/>
              <a:ext cx="2931097" cy="629371"/>
            </a:xfrm>
            <a:custGeom>
              <a:avLst/>
              <a:gdLst/>
              <a:ahLst/>
              <a:cxnLst/>
              <a:rect l="l" t="t" r="r" b="b"/>
              <a:pathLst>
                <a:path w="2931097" h="629371">
                  <a:moveTo>
                    <a:pt x="0" y="0"/>
                  </a:moveTo>
                  <a:lnTo>
                    <a:pt x="2931097" y="0"/>
                  </a:lnTo>
                  <a:lnTo>
                    <a:pt x="2931097" y="629371"/>
                  </a:lnTo>
                  <a:lnTo>
                    <a:pt x="0" y="629371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E9E629DE-ADC9-817D-DE4D-3CEC9EB92844}"/>
                </a:ext>
              </a:extLst>
            </p:cNvPr>
            <p:cNvSpPr txBox="1"/>
            <p:nvPr/>
          </p:nvSpPr>
          <p:spPr>
            <a:xfrm>
              <a:off x="0" y="-57150"/>
              <a:ext cx="2931097" cy="68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F25C5A2D-289F-BE79-018C-2FF37C6168E4}"/>
              </a:ext>
            </a:extLst>
          </p:cNvPr>
          <p:cNvSpPr/>
          <p:nvPr/>
        </p:nvSpPr>
        <p:spPr>
          <a:xfrm rot="-5400000">
            <a:off x="5084571" y="2705870"/>
            <a:ext cx="2534412" cy="11648962"/>
          </a:xfrm>
          <a:custGeom>
            <a:avLst/>
            <a:gdLst/>
            <a:ahLst/>
            <a:cxnLst/>
            <a:rect l="l" t="t" r="r" b="b"/>
            <a:pathLst>
              <a:path w="2534412" h="11648962">
                <a:moveTo>
                  <a:pt x="0" y="0"/>
                </a:moveTo>
                <a:lnTo>
                  <a:pt x="2534412" y="0"/>
                </a:lnTo>
                <a:lnTo>
                  <a:pt x="2534412" y="11648962"/>
                </a:lnTo>
                <a:lnTo>
                  <a:pt x="0" y="116489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7000"/>
            </a:blip>
            <a:stretch>
              <a:fillRect l="-29021" r="-57283" b="-2616"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40A50C97-20F6-EF91-6F14-BCF3ACEF0DF8}"/>
              </a:ext>
            </a:extLst>
          </p:cNvPr>
          <p:cNvGrpSpPr/>
          <p:nvPr/>
        </p:nvGrpSpPr>
        <p:grpSpPr>
          <a:xfrm>
            <a:off x="1028700" y="7197449"/>
            <a:ext cx="11155680" cy="2389642"/>
            <a:chOff x="0" y="0"/>
            <a:chExt cx="2938121" cy="629371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896190B6-C065-336D-6AC4-2AC178411348}"/>
                </a:ext>
              </a:extLst>
            </p:cNvPr>
            <p:cNvSpPr/>
            <p:nvPr/>
          </p:nvSpPr>
          <p:spPr>
            <a:xfrm>
              <a:off x="0" y="0"/>
              <a:ext cx="2938121" cy="629371"/>
            </a:xfrm>
            <a:custGeom>
              <a:avLst/>
              <a:gdLst/>
              <a:ahLst/>
              <a:cxnLst/>
              <a:rect l="l" t="t" r="r" b="b"/>
              <a:pathLst>
                <a:path w="2938121" h="629371">
                  <a:moveTo>
                    <a:pt x="0" y="0"/>
                  </a:moveTo>
                  <a:lnTo>
                    <a:pt x="2938121" y="0"/>
                  </a:lnTo>
                  <a:lnTo>
                    <a:pt x="2938121" y="629371"/>
                  </a:lnTo>
                  <a:lnTo>
                    <a:pt x="0" y="629371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F6B55D8A-BD76-28BE-377A-B0A7722C06AE}"/>
                </a:ext>
              </a:extLst>
            </p:cNvPr>
            <p:cNvSpPr txBox="1"/>
            <p:nvPr/>
          </p:nvSpPr>
          <p:spPr>
            <a:xfrm>
              <a:off x="0" y="-57150"/>
              <a:ext cx="2938121" cy="68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1BEB9195-3CF1-470A-6581-1F4E7B6336A1}"/>
              </a:ext>
            </a:extLst>
          </p:cNvPr>
          <p:cNvGrpSpPr/>
          <p:nvPr/>
        </p:nvGrpSpPr>
        <p:grpSpPr>
          <a:xfrm>
            <a:off x="1405201" y="4872208"/>
            <a:ext cx="6629382" cy="1829483"/>
            <a:chOff x="-2328670" y="19050"/>
            <a:chExt cx="3065270" cy="84591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A603CDD7-C166-A74F-6F61-DFE7D94973A2}"/>
                </a:ext>
              </a:extLst>
            </p:cNvPr>
            <p:cNvSpPr/>
            <p:nvPr/>
          </p:nvSpPr>
          <p:spPr>
            <a:xfrm>
              <a:off x="-2328670" y="5216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66377E50-14EA-9A42-2172-AFAFFD6A6579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D8C4E5B8-F27D-B4F2-198E-08709FFB9AFB}"/>
              </a:ext>
            </a:extLst>
          </p:cNvPr>
          <p:cNvGrpSpPr/>
          <p:nvPr/>
        </p:nvGrpSpPr>
        <p:grpSpPr>
          <a:xfrm>
            <a:off x="1405200" y="7500664"/>
            <a:ext cx="6519601" cy="1831802"/>
            <a:chOff x="-2277910" y="19050"/>
            <a:chExt cx="3014510" cy="84698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41974521-E159-8E06-0344-82EA4AC85EE2}"/>
                </a:ext>
              </a:extLst>
            </p:cNvPr>
            <p:cNvSpPr/>
            <p:nvPr/>
          </p:nvSpPr>
          <p:spPr>
            <a:xfrm>
              <a:off x="-2277910" y="53232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C8E088D7-1528-D2BF-56ED-6A9D97A82224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26" name="TextBox 26">
            <a:extLst>
              <a:ext uri="{FF2B5EF4-FFF2-40B4-BE49-F238E27FC236}">
                <a16:creationId xmlns:a16="http://schemas.microsoft.com/office/drawing/2014/main" id="{1CDE7942-EEEA-973A-BCFB-AE4E654843F6}"/>
              </a:ext>
            </a:extLst>
          </p:cNvPr>
          <p:cNvSpPr txBox="1"/>
          <p:nvPr/>
        </p:nvSpPr>
        <p:spPr>
          <a:xfrm>
            <a:off x="3436513" y="5614360"/>
            <a:ext cx="8219267" cy="856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Allows users to browse and purchase medical products and medications.</a:t>
            </a: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24E5B8DE-9E58-46F9-F1C3-40F0840FFEF8}"/>
              </a:ext>
            </a:extLst>
          </p:cNvPr>
          <p:cNvSpPr txBox="1"/>
          <p:nvPr/>
        </p:nvSpPr>
        <p:spPr>
          <a:xfrm>
            <a:off x="3458284" y="7935881"/>
            <a:ext cx="8219267" cy="1292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patients to find doctors by specialty, city and facility</a:t>
            </a:r>
          </a:p>
          <a:p>
            <a:pPr algn="l">
              <a:lnSpc>
                <a:spcPts val="3388"/>
              </a:lnSpc>
            </a:pPr>
            <a:endParaRPr lang="en-US" sz="242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DF9DECA9-50B8-75DF-8C69-FB3F7E726ABD}"/>
              </a:ext>
            </a:extLst>
          </p:cNvPr>
          <p:cNvSpPr txBox="1"/>
          <p:nvPr/>
        </p:nvSpPr>
        <p:spPr>
          <a:xfrm>
            <a:off x="3460507" y="5036467"/>
            <a:ext cx="7235762" cy="42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E-Commerce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78B0A431-7B16-C44D-4449-140203CD525A}"/>
              </a:ext>
            </a:extLst>
          </p:cNvPr>
          <p:cNvSpPr txBox="1"/>
          <p:nvPr/>
        </p:nvSpPr>
        <p:spPr>
          <a:xfrm>
            <a:off x="3473936" y="7424347"/>
            <a:ext cx="6008814" cy="420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88"/>
              </a:lnSpc>
            </a:pPr>
            <a:r>
              <a:rPr lang="en-US" sz="2420" b="1" i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Language Accessibility</a:t>
            </a:r>
          </a:p>
        </p:txBody>
      </p:sp>
      <p:sp>
        <p:nvSpPr>
          <p:cNvPr id="30" name="Freeform 30">
            <a:extLst>
              <a:ext uri="{FF2B5EF4-FFF2-40B4-BE49-F238E27FC236}">
                <a16:creationId xmlns:a16="http://schemas.microsoft.com/office/drawing/2014/main" id="{02898316-622C-8F7D-0582-8EBB4EAAF13A}"/>
              </a:ext>
            </a:extLst>
          </p:cNvPr>
          <p:cNvSpPr/>
          <p:nvPr/>
        </p:nvSpPr>
        <p:spPr>
          <a:xfrm>
            <a:off x="1831126" y="5365926"/>
            <a:ext cx="1051481" cy="1063078"/>
          </a:xfrm>
          <a:custGeom>
            <a:avLst/>
            <a:gdLst/>
            <a:ahLst/>
            <a:cxnLst/>
            <a:rect l="l" t="t" r="r" b="b"/>
            <a:pathLst>
              <a:path w="1051481" h="1063078">
                <a:moveTo>
                  <a:pt x="0" y="0"/>
                </a:moveTo>
                <a:lnTo>
                  <a:pt x="1051481" y="0"/>
                </a:lnTo>
                <a:lnTo>
                  <a:pt x="1051481" y="1063078"/>
                </a:lnTo>
                <a:lnTo>
                  <a:pt x="0" y="10630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2" name="Freeform 32">
            <a:extLst>
              <a:ext uri="{FF2B5EF4-FFF2-40B4-BE49-F238E27FC236}">
                <a16:creationId xmlns:a16="http://schemas.microsoft.com/office/drawing/2014/main" id="{5CD4BA63-8F23-A24D-8246-1A7FB50DF05A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3" name="TextBox 33">
            <a:extLst>
              <a:ext uri="{FF2B5EF4-FFF2-40B4-BE49-F238E27FC236}">
                <a16:creationId xmlns:a16="http://schemas.microsoft.com/office/drawing/2014/main" id="{4F50AEA6-310B-5703-4CA8-12D25147354F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grpSp>
        <p:nvGrpSpPr>
          <p:cNvPr id="34" name="Group 12">
            <a:extLst>
              <a:ext uri="{FF2B5EF4-FFF2-40B4-BE49-F238E27FC236}">
                <a16:creationId xmlns:a16="http://schemas.microsoft.com/office/drawing/2014/main" id="{735B78B2-520D-152B-2733-6DB1F287D941}"/>
              </a:ext>
            </a:extLst>
          </p:cNvPr>
          <p:cNvGrpSpPr/>
          <p:nvPr/>
        </p:nvGrpSpPr>
        <p:grpSpPr>
          <a:xfrm>
            <a:off x="1055370" y="2218834"/>
            <a:ext cx="11129010" cy="2389642"/>
            <a:chOff x="0" y="0"/>
            <a:chExt cx="2931097" cy="629371"/>
          </a:xfrm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A5FC3092-F8F5-4265-F665-0331E36280FB}"/>
                </a:ext>
              </a:extLst>
            </p:cNvPr>
            <p:cNvSpPr/>
            <p:nvPr/>
          </p:nvSpPr>
          <p:spPr>
            <a:xfrm>
              <a:off x="0" y="0"/>
              <a:ext cx="2931097" cy="629371"/>
            </a:xfrm>
            <a:custGeom>
              <a:avLst/>
              <a:gdLst/>
              <a:ahLst/>
              <a:cxnLst/>
              <a:rect l="l" t="t" r="r" b="b"/>
              <a:pathLst>
                <a:path w="2931097" h="629371">
                  <a:moveTo>
                    <a:pt x="0" y="0"/>
                  </a:moveTo>
                  <a:lnTo>
                    <a:pt x="2931097" y="0"/>
                  </a:lnTo>
                  <a:lnTo>
                    <a:pt x="2931097" y="629371"/>
                  </a:lnTo>
                  <a:lnTo>
                    <a:pt x="0" y="629371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66F3F0EE-739A-3FEE-37DE-1B372D57D24B}"/>
                </a:ext>
              </a:extLst>
            </p:cNvPr>
            <p:cNvSpPr txBox="1"/>
            <p:nvPr/>
          </p:nvSpPr>
          <p:spPr>
            <a:xfrm>
              <a:off x="0" y="-57150"/>
              <a:ext cx="2931097" cy="68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38" name="Group 19">
            <a:extLst>
              <a:ext uri="{FF2B5EF4-FFF2-40B4-BE49-F238E27FC236}">
                <a16:creationId xmlns:a16="http://schemas.microsoft.com/office/drawing/2014/main" id="{94EB2500-461D-6976-916B-6E9CDBB41C27}"/>
              </a:ext>
            </a:extLst>
          </p:cNvPr>
          <p:cNvGrpSpPr/>
          <p:nvPr/>
        </p:nvGrpSpPr>
        <p:grpSpPr>
          <a:xfrm>
            <a:off x="1405202" y="2597603"/>
            <a:ext cx="6781781" cy="3978879"/>
            <a:chOff x="-2399136" y="-1103140"/>
            <a:chExt cx="3135736" cy="1839740"/>
          </a:xfrm>
        </p:grpSpPr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5539989F-3264-1C41-D3BF-C6BF77CA6D7C}"/>
                </a:ext>
              </a:extLst>
            </p:cNvPr>
            <p:cNvSpPr/>
            <p:nvPr/>
          </p:nvSpPr>
          <p:spPr>
            <a:xfrm>
              <a:off x="-2399136" y="-110314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0" name="TextBox 21">
              <a:extLst>
                <a:ext uri="{FF2B5EF4-FFF2-40B4-BE49-F238E27FC236}">
                  <a16:creationId xmlns:a16="http://schemas.microsoft.com/office/drawing/2014/main" id="{BA7F438E-2707-8177-7788-1D4889783A36}"/>
                </a:ext>
              </a:extLst>
            </p:cNvPr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42" name="Freeform 31">
            <a:extLst>
              <a:ext uri="{FF2B5EF4-FFF2-40B4-BE49-F238E27FC236}">
                <a16:creationId xmlns:a16="http://schemas.microsoft.com/office/drawing/2014/main" id="{A58D3FDE-ACBD-6138-E2A9-133F1BF69166}"/>
              </a:ext>
            </a:extLst>
          </p:cNvPr>
          <p:cNvSpPr/>
          <p:nvPr/>
        </p:nvSpPr>
        <p:spPr>
          <a:xfrm>
            <a:off x="1736236" y="7990009"/>
            <a:ext cx="1158798" cy="927038"/>
          </a:xfrm>
          <a:custGeom>
            <a:avLst/>
            <a:gdLst/>
            <a:ahLst/>
            <a:cxnLst/>
            <a:rect l="l" t="t" r="r" b="b"/>
            <a:pathLst>
              <a:path w="1158798" h="927038">
                <a:moveTo>
                  <a:pt x="0" y="0"/>
                </a:moveTo>
                <a:lnTo>
                  <a:pt x="1158799" y="0"/>
                </a:lnTo>
                <a:lnTo>
                  <a:pt x="1158799" y="927038"/>
                </a:lnTo>
                <a:lnTo>
                  <a:pt x="0" y="927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1" name="Freeform 31">
            <a:extLst>
              <a:ext uri="{FF2B5EF4-FFF2-40B4-BE49-F238E27FC236}">
                <a16:creationId xmlns:a16="http://schemas.microsoft.com/office/drawing/2014/main" id="{7F65C60A-54FA-07A0-C37D-B9788C7EFC58}"/>
              </a:ext>
            </a:extLst>
          </p:cNvPr>
          <p:cNvSpPr/>
          <p:nvPr/>
        </p:nvSpPr>
        <p:spPr>
          <a:xfrm>
            <a:off x="1789466" y="3054780"/>
            <a:ext cx="1158798" cy="927038"/>
          </a:xfrm>
          <a:custGeom>
            <a:avLst/>
            <a:gdLst/>
            <a:ahLst/>
            <a:cxnLst/>
            <a:rect l="l" t="t" r="r" b="b"/>
            <a:pathLst>
              <a:path w="1158798" h="927038">
                <a:moveTo>
                  <a:pt x="0" y="0"/>
                </a:moveTo>
                <a:lnTo>
                  <a:pt x="1158799" y="0"/>
                </a:lnTo>
                <a:lnTo>
                  <a:pt x="1158799" y="927038"/>
                </a:lnTo>
                <a:lnTo>
                  <a:pt x="0" y="927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9B20AF2-42D0-CE0E-7E07-BDC51F10F23C}"/>
              </a:ext>
            </a:extLst>
          </p:cNvPr>
          <p:cNvSpPr txBox="1"/>
          <p:nvPr/>
        </p:nvSpPr>
        <p:spPr>
          <a:xfrm>
            <a:off x="3436513" y="2703557"/>
            <a:ext cx="9209314" cy="527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88"/>
              </a:lnSpc>
            </a:pPr>
            <a:r>
              <a:rPr lang="en-US" sz="2800" b="1" dirty="0">
                <a:solidFill>
                  <a:srgbClr val="FFFFFF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User Engagement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17AD4F-505A-DC03-32FC-0B3E925E73AE}"/>
              </a:ext>
            </a:extLst>
          </p:cNvPr>
          <p:cNvSpPr txBox="1"/>
          <p:nvPr/>
        </p:nvSpPr>
        <p:spPr>
          <a:xfrm>
            <a:off x="3237484" y="3222900"/>
            <a:ext cx="9209314" cy="9484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388"/>
              </a:lnSpc>
            </a:pPr>
            <a:r>
              <a:rPr lang="en-US" sz="242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Includes doctor reviews and a contact form for feedback or inquiries.</a:t>
            </a:r>
            <a:endParaRPr lang="en-US" sz="2420" i="1" dirty="0">
              <a:solidFill>
                <a:schemeClr val="bg1"/>
              </a:solidFill>
              <a:latin typeface="Poppins" pitchFamily="2" charset="77"/>
              <a:ea typeface="Poppins Bold Italics"/>
              <a:cs typeface="Poppins" pitchFamily="2" charset="77"/>
              <a:sym typeface="Poppins Bold Italics"/>
            </a:endParaRPr>
          </a:p>
        </p:txBody>
      </p:sp>
    </p:spTree>
    <p:extLst>
      <p:ext uri="{BB962C8B-B14F-4D97-AF65-F5344CB8AC3E}">
        <p14:creationId xmlns:p14="http://schemas.microsoft.com/office/powerpoint/2010/main" val="522403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69449-EB6A-7F47-E7C1-1B15A829A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3EC26CE-F9E2-7986-31D9-3F9174D15140}"/>
              </a:ext>
            </a:extLst>
          </p:cNvPr>
          <p:cNvGrpSpPr/>
          <p:nvPr/>
        </p:nvGrpSpPr>
        <p:grpSpPr>
          <a:xfrm>
            <a:off x="1091029" y="1746352"/>
            <a:ext cx="6496904" cy="7638695"/>
            <a:chOff x="0" y="0"/>
            <a:chExt cx="1006540" cy="118343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AC81A5C-FECA-2002-69DA-BF29B0F5736D}"/>
                </a:ext>
              </a:extLst>
            </p:cNvPr>
            <p:cNvSpPr/>
            <p:nvPr/>
          </p:nvSpPr>
          <p:spPr>
            <a:xfrm>
              <a:off x="0" y="0"/>
              <a:ext cx="1006540" cy="1183434"/>
            </a:xfrm>
            <a:custGeom>
              <a:avLst/>
              <a:gdLst/>
              <a:ahLst/>
              <a:cxnLst/>
              <a:rect l="l" t="t" r="r" b="b"/>
              <a:pathLst>
                <a:path w="1006540" h="1183434">
                  <a:moveTo>
                    <a:pt x="0" y="0"/>
                  </a:moveTo>
                  <a:lnTo>
                    <a:pt x="1006540" y="0"/>
                  </a:lnTo>
                  <a:lnTo>
                    <a:pt x="1006540" y="1183434"/>
                  </a:lnTo>
                  <a:lnTo>
                    <a:pt x="0" y="1183434"/>
                  </a:lnTo>
                  <a:close/>
                </a:path>
              </a:pathLst>
            </a:custGeom>
            <a:blipFill>
              <a:blip r:embed="rId2"/>
              <a:stretch>
                <a:fillRect l="-38070" r="-38070"/>
              </a:stretch>
            </a:blipFill>
          </p:spPr>
          <p:txBody>
            <a:bodyPr/>
            <a:lstStyle/>
            <a:p>
              <a:pPr marL="0" algn="r" defTabSz="914400" rtl="1" eaLnBrk="1" latinLnBrk="0" hangingPunct="1"/>
              <a:endParaRPr lang="en-EG"/>
            </a:p>
          </p:txBody>
        </p:sp>
      </p:grpSp>
      <p:sp>
        <p:nvSpPr>
          <p:cNvPr id="4" name="TextBox 4">
            <a:extLst>
              <a:ext uri="{FF2B5EF4-FFF2-40B4-BE49-F238E27FC236}">
                <a16:creationId xmlns:a16="http://schemas.microsoft.com/office/drawing/2014/main" id="{8AAAEAD2-9667-B830-5798-DCE5513A72D4}"/>
              </a:ext>
            </a:extLst>
          </p:cNvPr>
          <p:cNvSpPr txBox="1"/>
          <p:nvPr/>
        </p:nvSpPr>
        <p:spPr>
          <a:xfrm>
            <a:off x="8638247" y="2456136"/>
            <a:ext cx="6728105" cy="22461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17"/>
              </a:lnSpc>
            </a:pPr>
            <a:r>
              <a:rPr lang="en-US" sz="8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</a:t>
            </a:r>
          </a:p>
          <a:p>
            <a:pPr algn="l">
              <a:lnSpc>
                <a:spcPts val="8517"/>
              </a:lnSpc>
            </a:pPr>
            <a:r>
              <a:rPr lang="en-US" sz="8800" b="1" dirty="0">
                <a:solidFill>
                  <a:srgbClr val="183378"/>
                </a:solidFill>
                <a:latin typeface="Poppins Bold"/>
                <a:ea typeface="Poppins Bold"/>
                <a:cs typeface="Poppins Bold"/>
                <a:sym typeface="Poppins Bold"/>
              </a:rPr>
              <a:t>MediPulse</a:t>
            </a:r>
            <a:r>
              <a:rPr lang="en-US" sz="8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?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582C0BD-CA48-9CD4-C266-8803DC4D0B7B}"/>
              </a:ext>
            </a:extLst>
          </p:cNvPr>
          <p:cNvSpPr txBox="1"/>
          <p:nvPr/>
        </p:nvSpPr>
        <p:spPr>
          <a:xfrm>
            <a:off x="8915400" y="5143500"/>
            <a:ext cx="8709305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b="1" dirty="0">
                <a:solidFill>
                  <a:srgbClr val="183378"/>
                </a:solidFill>
                <a:latin typeface="Poppins" pitchFamily="2" charset="77"/>
                <a:cs typeface="Poppins" pitchFamily="2" charset="77"/>
              </a:rPr>
              <a:t>MediPulse</a:t>
            </a:r>
            <a:r>
              <a:rPr lang="en-US" sz="2800" b="1" dirty="0">
                <a:latin typeface="Poppins" pitchFamily="2" charset="77"/>
                <a:cs typeface="Poppins" pitchFamily="2" charset="77"/>
              </a:rPr>
              <a:t> is a unified digital health platform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 that brings together doctor search, medication tracking, appointment booking, and AI-powered assistance — all in one place.</a:t>
            </a:r>
            <a:br>
              <a:rPr lang="en-US" sz="2800" dirty="0">
                <a:latin typeface="Poppins" pitchFamily="2" charset="77"/>
                <a:cs typeface="Poppins" pitchFamily="2" charset="77"/>
              </a:rPr>
            </a:br>
            <a:endParaRPr lang="en-EG" sz="28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76A6B9B-D9AE-F0E7-B348-8CAEACA7D59C}"/>
              </a:ext>
            </a:extLst>
          </p:cNvPr>
          <p:cNvSpPr/>
          <p:nvPr/>
        </p:nvSpPr>
        <p:spPr>
          <a:xfrm>
            <a:off x="15555807" y="2347740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96AD5AB-9F19-8C2C-04D0-B8252C0EA370}"/>
              </a:ext>
            </a:extLst>
          </p:cNvPr>
          <p:cNvSpPr/>
          <p:nvPr/>
        </p:nvSpPr>
        <p:spPr>
          <a:xfrm>
            <a:off x="9255215" y="8852714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2"/>
                </a:lnTo>
                <a:lnTo>
                  <a:pt x="0" y="81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7EC0291-99B5-3EFC-66F2-B6199E2BEB1B}"/>
              </a:ext>
            </a:extLst>
          </p:cNvPr>
          <p:cNvSpPr/>
          <p:nvPr/>
        </p:nvSpPr>
        <p:spPr>
          <a:xfrm>
            <a:off x="16341904" y="8057604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327FE6BC-E8AF-84DC-C6D5-7ECB53CD073F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D095021-EF16-6576-ED9F-13812EDDBD1F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</p:spTree>
    <p:extLst>
      <p:ext uri="{BB962C8B-B14F-4D97-AF65-F5344CB8AC3E}">
        <p14:creationId xmlns:p14="http://schemas.microsoft.com/office/powerpoint/2010/main" val="306088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9734454" y="2416364"/>
            <a:ext cx="7665772" cy="216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7"/>
              </a:lnSpc>
            </a:pPr>
            <a:r>
              <a:rPr lang="en-US" sz="681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MediPulse AI</a:t>
            </a:r>
          </a:p>
          <a:p>
            <a:pPr algn="l">
              <a:lnSpc>
                <a:spcPts val="8517"/>
              </a:lnSpc>
            </a:pPr>
            <a:r>
              <a:rPr lang="en-US" sz="681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Chatbot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06000" y="5529288"/>
            <a:ext cx="7843799" cy="430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EG" sz="2800" dirty="0">
                <a:latin typeface="Poppins" pitchFamily="2" charset="77"/>
                <a:cs typeface="Poppins" pitchFamily="2" charset="77"/>
              </a:rPr>
              <a:t>Real Conversation. Safe Guidance</a:t>
            </a:r>
          </a:p>
        </p:txBody>
      </p:sp>
      <p:sp>
        <p:nvSpPr>
          <p:cNvPr id="6" name="Freeform 6"/>
          <p:cNvSpPr/>
          <p:nvPr/>
        </p:nvSpPr>
        <p:spPr>
          <a:xfrm>
            <a:off x="16171537" y="2269785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7" name="Freeform 7"/>
          <p:cNvSpPr/>
          <p:nvPr/>
        </p:nvSpPr>
        <p:spPr>
          <a:xfrm>
            <a:off x="9255215" y="8852714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2"/>
                </a:lnTo>
                <a:lnTo>
                  <a:pt x="0" y="81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8" name="Freeform 8"/>
          <p:cNvSpPr/>
          <p:nvPr/>
        </p:nvSpPr>
        <p:spPr>
          <a:xfrm>
            <a:off x="16341904" y="8057604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Freeform 9"/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TextBox 10"/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3D9F1D-DA69-D2C0-730B-29AC5A709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45" y="5143499"/>
            <a:ext cx="4715867" cy="48644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707B33-97C3-B592-4B44-E199BD1C38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334" y="1151185"/>
            <a:ext cx="4715867" cy="47001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1012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E85BB-0B33-5BDF-2D76-A6161F529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D9683C2B-88C1-242A-45F8-3E9D0B38171C}"/>
              </a:ext>
            </a:extLst>
          </p:cNvPr>
          <p:cNvSpPr txBox="1"/>
          <p:nvPr/>
        </p:nvSpPr>
        <p:spPr>
          <a:xfrm>
            <a:off x="9894916" y="2531065"/>
            <a:ext cx="7665772" cy="216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17"/>
              </a:lnSpc>
            </a:pPr>
            <a:r>
              <a:rPr lang="en-US" sz="681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</a:t>
            </a:r>
          </a:p>
          <a:p>
            <a:pPr algn="l">
              <a:lnSpc>
                <a:spcPts val="8517"/>
              </a:lnSpc>
            </a:pPr>
            <a:r>
              <a:rPr lang="en-US" sz="6814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We Saw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8D30B7A-0DC5-92F4-754B-B41B4B204093}"/>
              </a:ext>
            </a:extLst>
          </p:cNvPr>
          <p:cNvSpPr txBox="1"/>
          <p:nvPr/>
        </p:nvSpPr>
        <p:spPr>
          <a:xfrm>
            <a:off x="9906000" y="4933441"/>
            <a:ext cx="7843799" cy="301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>
                <a:latin typeface="Poppins" pitchFamily="2" charset="77"/>
                <a:cs typeface="Poppins" pitchFamily="2" charset="77"/>
              </a:rPr>
              <a:t>Many people search online when feeling unwell.</a:t>
            </a:r>
            <a:br>
              <a:rPr lang="en-US" sz="2800" dirty="0">
                <a:latin typeface="Poppins" pitchFamily="2" charset="77"/>
                <a:cs typeface="Poppins" pitchFamily="2" charset="77"/>
              </a:rPr>
            </a:br>
            <a:br>
              <a:rPr lang="en-US" sz="2800" dirty="0">
                <a:latin typeface="Poppins" pitchFamily="2" charset="77"/>
                <a:cs typeface="Poppins" pitchFamily="2" charset="77"/>
              </a:rPr>
            </a:br>
            <a:r>
              <a:rPr lang="en-US" sz="2800" dirty="0">
                <a:latin typeface="Poppins" pitchFamily="2" charset="77"/>
                <a:cs typeface="Poppins" pitchFamily="2" charset="77"/>
              </a:rPr>
              <a:t>But the information is often </a:t>
            </a:r>
            <a:r>
              <a:rPr lang="en-US" sz="2800" b="1" dirty="0">
                <a:latin typeface="Poppins" pitchFamily="2" charset="77"/>
                <a:cs typeface="Poppins" pitchFamily="2" charset="77"/>
              </a:rPr>
              <a:t>inaccurate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, </a:t>
            </a:r>
            <a:r>
              <a:rPr lang="en-US" sz="2800" b="1" dirty="0">
                <a:latin typeface="Poppins" pitchFamily="2" charset="77"/>
                <a:cs typeface="Poppins" pitchFamily="2" charset="77"/>
              </a:rPr>
              <a:t>scary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, or </a:t>
            </a:r>
            <a:r>
              <a:rPr lang="en-US" sz="2800" b="1" dirty="0">
                <a:latin typeface="Poppins" pitchFamily="2" charset="77"/>
                <a:cs typeface="Poppins" pitchFamily="2" charset="77"/>
              </a:rPr>
              <a:t>misleading</a:t>
            </a:r>
            <a:r>
              <a:rPr lang="en-US" sz="2800" dirty="0">
                <a:latin typeface="Poppins" pitchFamily="2" charset="77"/>
                <a:cs typeface="Poppins" pitchFamily="2" charset="77"/>
              </a:rPr>
              <a:t>.</a:t>
            </a:r>
            <a:br>
              <a:rPr lang="en-US" sz="2800" dirty="0">
                <a:latin typeface="Poppins" pitchFamily="2" charset="77"/>
                <a:cs typeface="Poppins" pitchFamily="2" charset="77"/>
              </a:rPr>
            </a:br>
            <a:r>
              <a:rPr lang="en-US" sz="2800" dirty="0">
                <a:latin typeface="Poppins" pitchFamily="2" charset="77"/>
                <a:cs typeface="Poppins" pitchFamily="2" charset="77"/>
              </a:rPr>
              <a:t>There’s no system that truly understands their language or personal context.</a:t>
            </a:r>
            <a:endParaRPr lang="en-EG" sz="28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5EA0381-2470-7DB7-362A-3A30087646D9}"/>
              </a:ext>
            </a:extLst>
          </p:cNvPr>
          <p:cNvSpPr/>
          <p:nvPr/>
        </p:nvSpPr>
        <p:spPr>
          <a:xfrm>
            <a:off x="16377926" y="2337349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0E668B2-E955-7B8F-888B-1AF7115F4AF4}"/>
              </a:ext>
            </a:extLst>
          </p:cNvPr>
          <p:cNvSpPr/>
          <p:nvPr/>
        </p:nvSpPr>
        <p:spPr>
          <a:xfrm>
            <a:off x="9894916" y="8908697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2"/>
                </a:lnTo>
                <a:lnTo>
                  <a:pt x="0" y="81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7909DA1-C392-C13F-F8FE-ABCAB5ADB4A7}"/>
              </a:ext>
            </a:extLst>
          </p:cNvPr>
          <p:cNvSpPr/>
          <p:nvPr/>
        </p:nvSpPr>
        <p:spPr>
          <a:xfrm>
            <a:off x="16341904" y="8057604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452B614-EB39-9A82-5115-FC328A0E4268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A4AD9DFC-42AD-FCF5-E1B3-EA16D25F8F56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F42229-DB47-5215-FD31-394A228DF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709" y="4700826"/>
            <a:ext cx="5436060" cy="54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BE8565-44F0-1C47-2FA1-42A8B3A9A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789" y="1562100"/>
            <a:ext cx="5431275" cy="54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3611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7477" y="8743950"/>
            <a:ext cx="18415477" cy="3086100"/>
            <a:chOff x="0" y="0"/>
            <a:chExt cx="4850167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50167" cy="812800"/>
            </a:xfrm>
            <a:custGeom>
              <a:avLst/>
              <a:gdLst/>
              <a:ahLst/>
              <a:cxnLst/>
              <a:rect l="l" t="t" r="r" b="b"/>
              <a:pathLst>
                <a:path w="4850167" h="812800">
                  <a:moveTo>
                    <a:pt x="0" y="0"/>
                  </a:moveTo>
                  <a:lnTo>
                    <a:pt x="4850167" y="0"/>
                  </a:lnTo>
                  <a:lnTo>
                    <a:pt x="4850167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4850167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4DF59828-C520-937F-90DA-915CAFEB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46" y="2632291"/>
            <a:ext cx="6759739" cy="72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Freeform 7"/>
          <p:cNvSpPr/>
          <p:nvPr/>
        </p:nvSpPr>
        <p:spPr>
          <a:xfrm rot="-5400000">
            <a:off x="10480761" y="1084142"/>
            <a:ext cx="2534412" cy="11388986"/>
          </a:xfrm>
          <a:custGeom>
            <a:avLst/>
            <a:gdLst/>
            <a:ahLst/>
            <a:cxnLst/>
            <a:rect l="l" t="t" r="r" b="b"/>
            <a:pathLst>
              <a:path w="2534412" h="11648962">
                <a:moveTo>
                  <a:pt x="0" y="0"/>
                </a:moveTo>
                <a:lnTo>
                  <a:pt x="2534412" y="0"/>
                </a:lnTo>
                <a:lnTo>
                  <a:pt x="2534412" y="11648963"/>
                </a:lnTo>
                <a:lnTo>
                  <a:pt x="0" y="116489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l="-29021" r="-57283" b="-2616"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/>
          </a:p>
        </p:txBody>
      </p:sp>
      <p:grpSp>
        <p:nvGrpSpPr>
          <p:cNvPr id="8" name="Group 8"/>
          <p:cNvGrpSpPr/>
          <p:nvPr/>
        </p:nvGrpSpPr>
        <p:grpSpPr>
          <a:xfrm>
            <a:off x="6313450" y="5536146"/>
            <a:ext cx="11129010" cy="2389642"/>
            <a:chOff x="0" y="0"/>
            <a:chExt cx="2931097" cy="6293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31097" cy="629371"/>
            </a:xfrm>
            <a:custGeom>
              <a:avLst/>
              <a:gdLst/>
              <a:ahLst/>
              <a:cxnLst/>
              <a:rect l="l" t="t" r="r" b="b"/>
              <a:pathLst>
                <a:path w="2931097" h="629371">
                  <a:moveTo>
                    <a:pt x="0" y="0"/>
                  </a:moveTo>
                  <a:lnTo>
                    <a:pt x="2931097" y="0"/>
                  </a:lnTo>
                  <a:lnTo>
                    <a:pt x="2931097" y="629371"/>
                  </a:lnTo>
                  <a:lnTo>
                    <a:pt x="0" y="629371"/>
                  </a:ln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931097" cy="686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529648" y="5844827"/>
            <a:ext cx="1757875" cy="175787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978091" y="6023110"/>
            <a:ext cx="827619" cy="1275043"/>
          </a:xfrm>
          <a:custGeom>
            <a:avLst/>
            <a:gdLst/>
            <a:ahLst/>
            <a:cxnLst/>
            <a:rect l="l" t="t" r="r" b="b"/>
            <a:pathLst>
              <a:path w="827619" h="1275043">
                <a:moveTo>
                  <a:pt x="0" y="0"/>
                </a:moveTo>
                <a:lnTo>
                  <a:pt x="827619" y="0"/>
                </a:lnTo>
                <a:lnTo>
                  <a:pt x="827619" y="1275042"/>
                </a:lnTo>
                <a:lnTo>
                  <a:pt x="0" y="1275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3" name="TextBox 23"/>
          <p:cNvSpPr txBox="1"/>
          <p:nvPr/>
        </p:nvSpPr>
        <p:spPr>
          <a:xfrm>
            <a:off x="9240539" y="3980023"/>
            <a:ext cx="8903322" cy="1050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4"/>
              </a:lnSpc>
            </a:pPr>
            <a:r>
              <a:rPr lang="en-US" sz="8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Our Goal</a:t>
            </a:r>
          </a:p>
        </p:txBody>
      </p:sp>
      <p:sp>
        <p:nvSpPr>
          <p:cNvPr id="28" name="Freeform 28"/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9" name="TextBox 29"/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DFC5FC-7876-5801-1AE8-AC6E41B51710}"/>
              </a:ext>
            </a:extLst>
          </p:cNvPr>
          <p:cNvSpPr txBox="1"/>
          <p:nvPr/>
        </p:nvSpPr>
        <p:spPr>
          <a:xfrm>
            <a:off x="8571165" y="5871843"/>
            <a:ext cx="87054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To provide </a:t>
            </a: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safe</a:t>
            </a: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early-stage medical information in the </a:t>
            </a: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user's language</a:t>
            </a: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</a:t>
            </a:r>
            <a:b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</a:b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based on </a:t>
            </a:r>
            <a:r>
              <a:rPr lang="en-US" sz="2400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structured inputs</a:t>
            </a:r>
            <a:r>
              <a:rPr lang="en-US" sz="240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not assumptions — without giving diagnoses.</a:t>
            </a:r>
            <a:endParaRPr lang="en-EG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endParaRPr lang="en-EG" sz="240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0614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1C2F0-DCCA-9610-60AF-4727C1CEE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>
            <a:extLst>
              <a:ext uri="{FF2B5EF4-FFF2-40B4-BE49-F238E27FC236}">
                <a16:creationId xmlns:a16="http://schemas.microsoft.com/office/drawing/2014/main" id="{B3D0DA8E-DB79-21D4-B3FE-C8A2EC4CDA83}"/>
              </a:ext>
            </a:extLst>
          </p:cNvPr>
          <p:cNvSpPr txBox="1"/>
          <p:nvPr/>
        </p:nvSpPr>
        <p:spPr>
          <a:xfrm>
            <a:off x="8697366" y="3176172"/>
            <a:ext cx="7843799" cy="640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Poppins" pitchFamily="2" charset="77"/>
                <a:cs typeface="Poppins" pitchFamily="2" charset="77"/>
              </a:rPr>
              <a:t>Asks </a:t>
            </a:r>
            <a:r>
              <a:rPr lang="en-US" sz="3200" b="1" dirty="0">
                <a:latin typeface="Poppins" pitchFamily="2" charset="77"/>
                <a:cs typeface="Poppins" pitchFamily="2" charset="77"/>
              </a:rPr>
              <a:t>structured questions</a:t>
            </a:r>
          </a:p>
          <a:p>
            <a:r>
              <a:rPr lang="en-US" sz="3200" dirty="0">
                <a:latin typeface="Poppins" pitchFamily="2" charset="77"/>
                <a:cs typeface="Poppins" pitchFamily="2" charset="77"/>
              </a:rPr>
              <a:t> (e.g., age, smoker, conditions).</a:t>
            </a:r>
          </a:p>
          <a:p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Poppins" pitchFamily="2" charset="77"/>
                <a:cs typeface="Poppins" pitchFamily="2" charset="77"/>
              </a:rPr>
              <a:t>Understands context before responding.</a:t>
            </a:r>
          </a:p>
          <a:p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Poppins" pitchFamily="2" charset="77"/>
                <a:cs typeface="Poppins" pitchFamily="2" charset="77"/>
              </a:rPr>
              <a:t>Then lets the user </a:t>
            </a:r>
            <a:r>
              <a:rPr lang="en-US" sz="3200" b="1" dirty="0">
                <a:latin typeface="Poppins" pitchFamily="2" charset="77"/>
                <a:cs typeface="Poppins" pitchFamily="2" charset="77"/>
              </a:rPr>
              <a:t>describe symptoms.</a:t>
            </a:r>
          </a:p>
          <a:p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Poppins" pitchFamily="2" charset="77"/>
                <a:cs typeface="Poppins" pitchFamily="2" charset="77"/>
              </a:rPr>
              <a:t>Returns </a:t>
            </a:r>
            <a:r>
              <a:rPr lang="en-US" sz="3200" b="1" dirty="0">
                <a:latin typeface="Poppins" pitchFamily="2" charset="77"/>
                <a:cs typeface="Poppins" pitchFamily="2" charset="77"/>
              </a:rPr>
              <a:t>safe, general health info</a:t>
            </a:r>
            <a:r>
              <a:rPr lang="en-US" sz="3200" dirty="0">
                <a:latin typeface="Poppins" pitchFamily="2" charset="77"/>
                <a:cs typeface="Poppins" pitchFamily="2" charset="77"/>
              </a:rPr>
              <a:t> only.</a:t>
            </a:r>
            <a:br>
              <a:rPr lang="en-US" sz="3200" dirty="0">
                <a:latin typeface="Poppins" pitchFamily="2" charset="77"/>
                <a:cs typeface="Poppins" pitchFamily="2" charset="77"/>
              </a:rPr>
            </a:br>
            <a:r>
              <a:rPr lang="en-US" sz="3200" i="1" dirty="0">
                <a:latin typeface="Poppins" pitchFamily="2" charset="77"/>
                <a:cs typeface="Poppins" pitchFamily="2" charset="77"/>
              </a:rPr>
              <a:t>(No diagnosis, no prescriptions)</a:t>
            </a:r>
            <a:endParaRPr lang="en-US" sz="3200" dirty="0">
              <a:latin typeface="Poppins" pitchFamily="2" charset="77"/>
              <a:cs typeface="Poppins" pitchFamily="2" charset="77"/>
            </a:endParaRPr>
          </a:p>
          <a:p>
            <a:endParaRPr lang="en-EG" sz="32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61E9A79-0D72-B128-F1D3-ECD94EF56B73}"/>
              </a:ext>
            </a:extLst>
          </p:cNvPr>
          <p:cNvSpPr/>
          <p:nvPr/>
        </p:nvSpPr>
        <p:spPr>
          <a:xfrm>
            <a:off x="16643570" y="745011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 dirty="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18A9FB6-D627-ADD3-F08D-880A2DCD113C}"/>
              </a:ext>
            </a:extLst>
          </p:cNvPr>
          <p:cNvSpPr/>
          <p:nvPr/>
        </p:nvSpPr>
        <p:spPr>
          <a:xfrm>
            <a:off x="8309792" y="9234376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2"/>
                </a:lnTo>
                <a:lnTo>
                  <a:pt x="0" y="81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algn="r" defTabSz="914400" rtl="1" eaLnBrk="1" latinLnBrk="0" hangingPunct="1"/>
            <a:endParaRPr lang="en-EG" dirty="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63CA0E0-6B62-4A92-A2E1-1C1A68E71B6C}"/>
              </a:ext>
            </a:extLst>
          </p:cNvPr>
          <p:cNvSpPr/>
          <p:nvPr/>
        </p:nvSpPr>
        <p:spPr>
          <a:xfrm>
            <a:off x="16341904" y="8057604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D284356-C256-7323-80F4-88EDE32383D9}"/>
              </a:ext>
            </a:extLst>
          </p:cNvPr>
          <p:cNvSpPr/>
          <p:nvPr/>
        </p:nvSpPr>
        <p:spPr>
          <a:xfrm>
            <a:off x="1028700" y="709075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974ECDA7-5F13-BF70-45A7-E228B3812E32}"/>
              </a:ext>
            </a:extLst>
          </p:cNvPr>
          <p:cNvSpPr txBox="1"/>
          <p:nvPr/>
        </p:nvSpPr>
        <p:spPr>
          <a:xfrm>
            <a:off x="1862133" y="832071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4C0881-0F9C-2BF3-7801-289F36DC9B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88" y="1566654"/>
            <a:ext cx="6981691" cy="8011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7D7E29-270D-411A-D74D-20E87A5D7863}"/>
              </a:ext>
            </a:extLst>
          </p:cNvPr>
          <p:cNvSpPr txBox="1"/>
          <p:nvPr/>
        </p:nvSpPr>
        <p:spPr>
          <a:xfrm>
            <a:off x="8297323" y="1046331"/>
            <a:ext cx="88880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Montserrat" pitchFamily="2" charset="77"/>
              </a:rPr>
              <a:t>How the MediPulse Chatbot Works</a:t>
            </a:r>
            <a:endParaRPr lang="en-EG" sz="60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59437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2778260" y="-5076578"/>
            <a:ext cx="9410262" cy="941026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51879" y="1028700"/>
            <a:ext cx="3927915" cy="4059387"/>
            <a:chOff x="0" y="0"/>
            <a:chExt cx="1117659" cy="11550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17659" cy="1155068"/>
            </a:xfrm>
            <a:custGeom>
              <a:avLst/>
              <a:gdLst/>
              <a:ahLst/>
              <a:cxnLst/>
              <a:rect l="l" t="t" r="r" b="b"/>
              <a:pathLst>
                <a:path w="1117659" h="1155068">
                  <a:moveTo>
                    <a:pt x="145854" y="0"/>
                  </a:moveTo>
                  <a:lnTo>
                    <a:pt x="971805" y="0"/>
                  </a:lnTo>
                  <a:cubicBezTo>
                    <a:pt x="1052358" y="0"/>
                    <a:pt x="1117659" y="65301"/>
                    <a:pt x="1117659" y="145854"/>
                  </a:cubicBezTo>
                  <a:lnTo>
                    <a:pt x="1117659" y="1009214"/>
                  </a:lnTo>
                  <a:cubicBezTo>
                    <a:pt x="1117659" y="1047897"/>
                    <a:pt x="1102292" y="1084995"/>
                    <a:pt x="1074939" y="1112348"/>
                  </a:cubicBezTo>
                  <a:cubicBezTo>
                    <a:pt x="1047586" y="1139701"/>
                    <a:pt x="1010488" y="1155068"/>
                    <a:pt x="971805" y="1155068"/>
                  </a:cubicBezTo>
                  <a:lnTo>
                    <a:pt x="145854" y="1155068"/>
                  </a:lnTo>
                  <a:cubicBezTo>
                    <a:pt x="107171" y="1155068"/>
                    <a:pt x="70073" y="1139701"/>
                    <a:pt x="42720" y="1112348"/>
                  </a:cubicBezTo>
                  <a:cubicBezTo>
                    <a:pt x="15367" y="1084995"/>
                    <a:pt x="0" y="1047897"/>
                    <a:pt x="0" y="1009214"/>
                  </a:cubicBezTo>
                  <a:lnTo>
                    <a:pt x="0" y="145854"/>
                  </a:lnTo>
                  <a:cubicBezTo>
                    <a:pt x="0" y="107171"/>
                    <a:pt x="15367" y="70073"/>
                    <a:pt x="42720" y="42720"/>
                  </a:cubicBezTo>
                  <a:cubicBezTo>
                    <a:pt x="70073" y="15367"/>
                    <a:pt x="107171" y="0"/>
                    <a:pt x="145854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117659" cy="1164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23963" y="5198863"/>
            <a:ext cx="3927915" cy="4059387"/>
            <a:chOff x="0" y="0"/>
            <a:chExt cx="1117659" cy="115506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17659" cy="1155068"/>
            </a:xfrm>
            <a:custGeom>
              <a:avLst/>
              <a:gdLst/>
              <a:ahLst/>
              <a:cxnLst/>
              <a:rect l="l" t="t" r="r" b="b"/>
              <a:pathLst>
                <a:path w="1117659" h="1155068">
                  <a:moveTo>
                    <a:pt x="145854" y="0"/>
                  </a:moveTo>
                  <a:lnTo>
                    <a:pt x="971805" y="0"/>
                  </a:lnTo>
                  <a:cubicBezTo>
                    <a:pt x="1052358" y="0"/>
                    <a:pt x="1117659" y="65301"/>
                    <a:pt x="1117659" y="145854"/>
                  </a:cubicBezTo>
                  <a:lnTo>
                    <a:pt x="1117659" y="1009214"/>
                  </a:lnTo>
                  <a:cubicBezTo>
                    <a:pt x="1117659" y="1047897"/>
                    <a:pt x="1102292" y="1084995"/>
                    <a:pt x="1074939" y="1112348"/>
                  </a:cubicBezTo>
                  <a:cubicBezTo>
                    <a:pt x="1047586" y="1139701"/>
                    <a:pt x="1010488" y="1155068"/>
                    <a:pt x="971805" y="1155068"/>
                  </a:cubicBezTo>
                  <a:lnTo>
                    <a:pt x="145854" y="1155068"/>
                  </a:lnTo>
                  <a:cubicBezTo>
                    <a:pt x="107171" y="1155068"/>
                    <a:pt x="70073" y="1139701"/>
                    <a:pt x="42720" y="1112348"/>
                  </a:cubicBezTo>
                  <a:cubicBezTo>
                    <a:pt x="15367" y="1084995"/>
                    <a:pt x="0" y="1047897"/>
                    <a:pt x="0" y="1009214"/>
                  </a:cubicBezTo>
                  <a:lnTo>
                    <a:pt x="0" y="145854"/>
                  </a:lnTo>
                  <a:cubicBezTo>
                    <a:pt x="0" y="107171"/>
                    <a:pt x="15367" y="70073"/>
                    <a:pt x="42720" y="42720"/>
                  </a:cubicBezTo>
                  <a:cubicBezTo>
                    <a:pt x="70073" y="15367"/>
                    <a:pt x="107171" y="0"/>
                    <a:pt x="145854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117659" cy="1164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2362200" y="5934700"/>
            <a:ext cx="726388" cy="181597"/>
          </a:xfrm>
          <a:custGeom>
            <a:avLst/>
            <a:gdLst/>
            <a:ahLst/>
            <a:cxnLst/>
            <a:rect l="l" t="t" r="r" b="b"/>
            <a:pathLst>
              <a:path w="726388" h="181597">
                <a:moveTo>
                  <a:pt x="0" y="0"/>
                </a:moveTo>
                <a:lnTo>
                  <a:pt x="726388" y="0"/>
                </a:lnTo>
                <a:lnTo>
                  <a:pt x="726388" y="181597"/>
                </a:lnTo>
                <a:lnTo>
                  <a:pt x="0" y="1815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22" name="Group 22"/>
          <p:cNvGrpSpPr/>
          <p:nvPr/>
        </p:nvGrpSpPr>
        <p:grpSpPr>
          <a:xfrm>
            <a:off x="-1534045" y="9258250"/>
            <a:ext cx="2562745" cy="256274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6810658" y="9071534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6" name="Freeform 26"/>
          <p:cNvSpPr/>
          <p:nvPr/>
        </p:nvSpPr>
        <p:spPr>
          <a:xfrm>
            <a:off x="16998721" y="2926418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1"/>
                </a:lnTo>
                <a:lnTo>
                  <a:pt x="0" y="3735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7" name="Freeform 27"/>
          <p:cNvSpPr/>
          <p:nvPr/>
        </p:nvSpPr>
        <p:spPr>
          <a:xfrm>
            <a:off x="821619" y="2542728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7" y="0"/>
                </a:lnTo>
                <a:lnTo>
                  <a:pt x="505997" y="515665"/>
                </a:lnTo>
                <a:lnTo>
                  <a:pt x="0" y="5156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8" name="Freeform 28"/>
          <p:cNvSpPr/>
          <p:nvPr/>
        </p:nvSpPr>
        <p:spPr>
          <a:xfrm>
            <a:off x="13648272" y="1612432"/>
            <a:ext cx="735128" cy="833006"/>
          </a:xfrm>
          <a:custGeom>
            <a:avLst/>
            <a:gdLst/>
            <a:ahLst/>
            <a:cxnLst/>
            <a:rect l="l" t="t" r="r" b="b"/>
            <a:pathLst>
              <a:path w="735128" h="833006">
                <a:moveTo>
                  <a:pt x="0" y="0"/>
                </a:moveTo>
                <a:lnTo>
                  <a:pt x="735129" y="0"/>
                </a:lnTo>
                <a:lnTo>
                  <a:pt x="735129" y="833006"/>
                </a:lnTo>
                <a:lnTo>
                  <a:pt x="0" y="833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29" name="Freeform 29"/>
          <p:cNvSpPr/>
          <p:nvPr/>
        </p:nvSpPr>
        <p:spPr>
          <a:xfrm>
            <a:off x="9506610" y="5901118"/>
            <a:ext cx="1162622" cy="714484"/>
          </a:xfrm>
          <a:custGeom>
            <a:avLst/>
            <a:gdLst/>
            <a:ahLst/>
            <a:cxnLst/>
            <a:rect l="l" t="t" r="r" b="b"/>
            <a:pathLst>
              <a:path w="1162622" h="714484">
                <a:moveTo>
                  <a:pt x="0" y="0"/>
                </a:moveTo>
                <a:lnTo>
                  <a:pt x="1162622" y="0"/>
                </a:lnTo>
                <a:lnTo>
                  <a:pt x="1162622" y="714484"/>
                </a:lnTo>
                <a:lnTo>
                  <a:pt x="0" y="714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0" name="TextBox 30"/>
          <p:cNvSpPr txBox="1"/>
          <p:nvPr/>
        </p:nvSpPr>
        <p:spPr>
          <a:xfrm>
            <a:off x="1978567" y="5122767"/>
            <a:ext cx="4981240" cy="846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59"/>
              </a:lnSpc>
            </a:pPr>
            <a:r>
              <a:rPr lang="en-US" sz="5999" b="1" dirty="0">
                <a:solidFill>
                  <a:srgbClr val="193378"/>
                </a:solidFill>
                <a:latin typeface="Poppins Bold"/>
                <a:ea typeface="Poppins Bold"/>
                <a:cs typeface="Poppins Bold"/>
                <a:sym typeface="Poppins Bold"/>
              </a:rPr>
              <a:t>Architecture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52051" y="7524397"/>
            <a:ext cx="3471740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LLaMA3 70B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279967" y="3354234"/>
            <a:ext cx="3471740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Python Flask API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166472" y="6920402"/>
            <a:ext cx="3842898" cy="36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LLM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94387" y="2750238"/>
            <a:ext cx="3842898" cy="36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</a:t>
            </a:r>
          </a:p>
        </p:txBody>
      </p:sp>
      <p:grpSp>
        <p:nvGrpSpPr>
          <p:cNvPr id="42" name="Group 13">
            <a:extLst>
              <a:ext uri="{FF2B5EF4-FFF2-40B4-BE49-F238E27FC236}">
                <a16:creationId xmlns:a16="http://schemas.microsoft.com/office/drawing/2014/main" id="{DE166CA4-6868-9C58-A48A-CCA07DD76753}"/>
              </a:ext>
            </a:extLst>
          </p:cNvPr>
          <p:cNvGrpSpPr/>
          <p:nvPr/>
        </p:nvGrpSpPr>
        <p:grpSpPr>
          <a:xfrm>
            <a:off x="12129413" y="5198862"/>
            <a:ext cx="3927915" cy="4059387"/>
            <a:chOff x="0" y="0"/>
            <a:chExt cx="1117659" cy="1155068"/>
          </a:xfrm>
        </p:grpSpPr>
        <p:sp>
          <p:nvSpPr>
            <p:cNvPr id="43" name="Freeform 14">
              <a:extLst>
                <a:ext uri="{FF2B5EF4-FFF2-40B4-BE49-F238E27FC236}">
                  <a16:creationId xmlns:a16="http://schemas.microsoft.com/office/drawing/2014/main" id="{9C2A4F2B-1307-4B70-F797-63308DA94783}"/>
                </a:ext>
              </a:extLst>
            </p:cNvPr>
            <p:cNvSpPr/>
            <p:nvPr/>
          </p:nvSpPr>
          <p:spPr>
            <a:xfrm>
              <a:off x="0" y="0"/>
              <a:ext cx="1117659" cy="1155068"/>
            </a:xfrm>
            <a:custGeom>
              <a:avLst/>
              <a:gdLst/>
              <a:ahLst/>
              <a:cxnLst/>
              <a:rect l="l" t="t" r="r" b="b"/>
              <a:pathLst>
                <a:path w="1117659" h="1155068">
                  <a:moveTo>
                    <a:pt x="145854" y="0"/>
                  </a:moveTo>
                  <a:lnTo>
                    <a:pt x="971805" y="0"/>
                  </a:lnTo>
                  <a:cubicBezTo>
                    <a:pt x="1052358" y="0"/>
                    <a:pt x="1117659" y="65301"/>
                    <a:pt x="1117659" y="145854"/>
                  </a:cubicBezTo>
                  <a:lnTo>
                    <a:pt x="1117659" y="1009214"/>
                  </a:lnTo>
                  <a:cubicBezTo>
                    <a:pt x="1117659" y="1047897"/>
                    <a:pt x="1102292" y="1084995"/>
                    <a:pt x="1074939" y="1112348"/>
                  </a:cubicBezTo>
                  <a:cubicBezTo>
                    <a:pt x="1047586" y="1139701"/>
                    <a:pt x="1010488" y="1155068"/>
                    <a:pt x="971805" y="1155068"/>
                  </a:cubicBezTo>
                  <a:lnTo>
                    <a:pt x="145854" y="1155068"/>
                  </a:lnTo>
                  <a:cubicBezTo>
                    <a:pt x="107171" y="1155068"/>
                    <a:pt x="70073" y="1139701"/>
                    <a:pt x="42720" y="1112348"/>
                  </a:cubicBezTo>
                  <a:cubicBezTo>
                    <a:pt x="15367" y="1084995"/>
                    <a:pt x="0" y="1047897"/>
                    <a:pt x="0" y="1009214"/>
                  </a:cubicBezTo>
                  <a:lnTo>
                    <a:pt x="0" y="145854"/>
                  </a:lnTo>
                  <a:cubicBezTo>
                    <a:pt x="0" y="107171"/>
                    <a:pt x="15367" y="70073"/>
                    <a:pt x="42720" y="42720"/>
                  </a:cubicBezTo>
                  <a:cubicBezTo>
                    <a:pt x="70073" y="15367"/>
                    <a:pt x="107171" y="0"/>
                    <a:pt x="145854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2FDBA425-128C-FF5D-EB9B-B31A0AC6BCFD}"/>
                </a:ext>
              </a:extLst>
            </p:cNvPr>
            <p:cNvSpPr txBox="1"/>
            <p:nvPr/>
          </p:nvSpPr>
          <p:spPr>
            <a:xfrm>
              <a:off x="0" y="-9525"/>
              <a:ext cx="1117659" cy="1164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45" name="Freeform 28">
            <a:extLst>
              <a:ext uri="{FF2B5EF4-FFF2-40B4-BE49-F238E27FC236}">
                <a16:creationId xmlns:a16="http://schemas.microsoft.com/office/drawing/2014/main" id="{65D2A4E7-B507-9ECB-9FB0-FD074AC22442}"/>
              </a:ext>
            </a:extLst>
          </p:cNvPr>
          <p:cNvSpPr/>
          <p:nvPr/>
        </p:nvSpPr>
        <p:spPr>
          <a:xfrm>
            <a:off x="13772085" y="5749120"/>
            <a:ext cx="735128" cy="833006"/>
          </a:xfrm>
          <a:custGeom>
            <a:avLst/>
            <a:gdLst/>
            <a:ahLst/>
            <a:cxnLst/>
            <a:rect l="l" t="t" r="r" b="b"/>
            <a:pathLst>
              <a:path w="735128" h="833006">
                <a:moveTo>
                  <a:pt x="0" y="0"/>
                </a:moveTo>
                <a:lnTo>
                  <a:pt x="735129" y="0"/>
                </a:lnTo>
                <a:lnTo>
                  <a:pt x="735129" y="833006"/>
                </a:lnTo>
                <a:lnTo>
                  <a:pt x="0" y="8330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6" name="TextBox 33">
            <a:extLst>
              <a:ext uri="{FF2B5EF4-FFF2-40B4-BE49-F238E27FC236}">
                <a16:creationId xmlns:a16="http://schemas.microsoft.com/office/drawing/2014/main" id="{121B5807-8C1C-BC87-5A1C-9EAC4BEF8090}"/>
              </a:ext>
            </a:extLst>
          </p:cNvPr>
          <p:cNvSpPr txBox="1"/>
          <p:nvPr/>
        </p:nvSpPr>
        <p:spPr>
          <a:xfrm>
            <a:off x="12403780" y="7490922"/>
            <a:ext cx="3471740" cy="351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RESTful API (web &amp; mobile)</a:t>
            </a:r>
          </a:p>
        </p:txBody>
      </p:sp>
      <p:sp>
        <p:nvSpPr>
          <p:cNvPr id="47" name="TextBox 35">
            <a:extLst>
              <a:ext uri="{FF2B5EF4-FFF2-40B4-BE49-F238E27FC236}">
                <a16:creationId xmlns:a16="http://schemas.microsoft.com/office/drawing/2014/main" id="{58AEBC11-CBF3-F281-D315-60CD0B9756D0}"/>
              </a:ext>
            </a:extLst>
          </p:cNvPr>
          <p:cNvSpPr txBox="1"/>
          <p:nvPr/>
        </p:nvSpPr>
        <p:spPr>
          <a:xfrm>
            <a:off x="12218200" y="6886926"/>
            <a:ext cx="3842898" cy="36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API</a:t>
            </a:r>
          </a:p>
        </p:txBody>
      </p:sp>
      <p:grpSp>
        <p:nvGrpSpPr>
          <p:cNvPr id="48" name="Group 16">
            <a:extLst>
              <a:ext uri="{FF2B5EF4-FFF2-40B4-BE49-F238E27FC236}">
                <a16:creationId xmlns:a16="http://schemas.microsoft.com/office/drawing/2014/main" id="{D68DD80D-3422-80F4-7AB0-A749A3E95137}"/>
              </a:ext>
            </a:extLst>
          </p:cNvPr>
          <p:cNvGrpSpPr/>
          <p:nvPr/>
        </p:nvGrpSpPr>
        <p:grpSpPr>
          <a:xfrm>
            <a:off x="8058449" y="1106001"/>
            <a:ext cx="3927915" cy="4059387"/>
            <a:chOff x="0" y="0"/>
            <a:chExt cx="1117659" cy="1155068"/>
          </a:xfrm>
        </p:grpSpPr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382A05E8-2EB4-992C-1211-4FA19FAE2951}"/>
                </a:ext>
              </a:extLst>
            </p:cNvPr>
            <p:cNvSpPr/>
            <p:nvPr/>
          </p:nvSpPr>
          <p:spPr>
            <a:xfrm>
              <a:off x="0" y="0"/>
              <a:ext cx="1117659" cy="1155068"/>
            </a:xfrm>
            <a:custGeom>
              <a:avLst/>
              <a:gdLst/>
              <a:ahLst/>
              <a:cxnLst/>
              <a:rect l="l" t="t" r="r" b="b"/>
              <a:pathLst>
                <a:path w="1117659" h="1155068">
                  <a:moveTo>
                    <a:pt x="145854" y="0"/>
                  </a:moveTo>
                  <a:lnTo>
                    <a:pt x="971805" y="0"/>
                  </a:lnTo>
                  <a:cubicBezTo>
                    <a:pt x="1052358" y="0"/>
                    <a:pt x="1117659" y="65301"/>
                    <a:pt x="1117659" y="145854"/>
                  </a:cubicBezTo>
                  <a:lnTo>
                    <a:pt x="1117659" y="1009214"/>
                  </a:lnTo>
                  <a:cubicBezTo>
                    <a:pt x="1117659" y="1047897"/>
                    <a:pt x="1102292" y="1084995"/>
                    <a:pt x="1074939" y="1112348"/>
                  </a:cubicBezTo>
                  <a:cubicBezTo>
                    <a:pt x="1047586" y="1139701"/>
                    <a:pt x="1010488" y="1155068"/>
                    <a:pt x="971805" y="1155068"/>
                  </a:cubicBezTo>
                  <a:lnTo>
                    <a:pt x="145854" y="1155068"/>
                  </a:lnTo>
                  <a:cubicBezTo>
                    <a:pt x="107171" y="1155068"/>
                    <a:pt x="70073" y="1139701"/>
                    <a:pt x="42720" y="1112348"/>
                  </a:cubicBezTo>
                  <a:cubicBezTo>
                    <a:pt x="15367" y="1084995"/>
                    <a:pt x="0" y="1047897"/>
                    <a:pt x="0" y="1009214"/>
                  </a:cubicBezTo>
                  <a:lnTo>
                    <a:pt x="0" y="145854"/>
                  </a:lnTo>
                  <a:cubicBezTo>
                    <a:pt x="0" y="107171"/>
                    <a:pt x="15367" y="70073"/>
                    <a:pt x="42720" y="42720"/>
                  </a:cubicBezTo>
                  <a:cubicBezTo>
                    <a:pt x="70073" y="15367"/>
                    <a:pt x="107171" y="0"/>
                    <a:pt x="145854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0" name="TextBox 18">
              <a:extLst>
                <a:ext uri="{FF2B5EF4-FFF2-40B4-BE49-F238E27FC236}">
                  <a16:creationId xmlns:a16="http://schemas.microsoft.com/office/drawing/2014/main" id="{050BBFB3-5DFF-0C6D-F23F-8D49FF510BD3}"/>
                </a:ext>
              </a:extLst>
            </p:cNvPr>
            <p:cNvSpPr txBox="1"/>
            <p:nvPr/>
          </p:nvSpPr>
          <p:spPr>
            <a:xfrm>
              <a:off x="0" y="-9525"/>
              <a:ext cx="1117659" cy="11645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sp>
        <p:nvSpPr>
          <p:cNvPr id="51" name="Freeform 29">
            <a:extLst>
              <a:ext uri="{FF2B5EF4-FFF2-40B4-BE49-F238E27FC236}">
                <a16:creationId xmlns:a16="http://schemas.microsoft.com/office/drawing/2014/main" id="{12BFCEEB-2963-D466-BDA0-56C746DAC3EF}"/>
              </a:ext>
            </a:extLst>
          </p:cNvPr>
          <p:cNvSpPr/>
          <p:nvPr/>
        </p:nvSpPr>
        <p:spPr>
          <a:xfrm>
            <a:off x="9441096" y="1808256"/>
            <a:ext cx="1162622" cy="714484"/>
          </a:xfrm>
          <a:custGeom>
            <a:avLst/>
            <a:gdLst/>
            <a:ahLst/>
            <a:cxnLst/>
            <a:rect l="l" t="t" r="r" b="b"/>
            <a:pathLst>
              <a:path w="1162622" h="714484">
                <a:moveTo>
                  <a:pt x="0" y="0"/>
                </a:moveTo>
                <a:lnTo>
                  <a:pt x="1162622" y="0"/>
                </a:lnTo>
                <a:lnTo>
                  <a:pt x="1162622" y="714484"/>
                </a:lnTo>
                <a:lnTo>
                  <a:pt x="0" y="7144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52" name="TextBox 32">
            <a:extLst>
              <a:ext uri="{FF2B5EF4-FFF2-40B4-BE49-F238E27FC236}">
                <a16:creationId xmlns:a16="http://schemas.microsoft.com/office/drawing/2014/main" id="{D1DE56F2-C938-941C-0CD8-BDDB9A32D639}"/>
              </a:ext>
            </a:extLst>
          </p:cNvPr>
          <p:cNvSpPr txBox="1"/>
          <p:nvPr/>
        </p:nvSpPr>
        <p:spPr>
          <a:xfrm>
            <a:off x="8649198" y="3464253"/>
            <a:ext cx="2746415" cy="7366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MediPulse v4.2 – strict safety</a:t>
            </a:r>
          </a:p>
        </p:txBody>
      </p:sp>
      <p:sp>
        <p:nvSpPr>
          <p:cNvPr id="53" name="TextBox 34">
            <a:extLst>
              <a:ext uri="{FF2B5EF4-FFF2-40B4-BE49-F238E27FC236}">
                <a16:creationId xmlns:a16="http://schemas.microsoft.com/office/drawing/2014/main" id="{8ADC3180-E642-C27A-99DD-F838440DC51F}"/>
              </a:ext>
            </a:extLst>
          </p:cNvPr>
          <p:cNvSpPr txBox="1"/>
          <p:nvPr/>
        </p:nvSpPr>
        <p:spPr>
          <a:xfrm>
            <a:off x="8100958" y="2827540"/>
            <a:ext cx="3842898" cy="367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150961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3FDB0-018A-A5C8-6A33-FE4EAD9F2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4E7B562-C2B4-A20A-7E11-4733AE03E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639734"/>
            <a:ext cx="4266620" cy="5696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DF4F163-7DE6-7D70-BD66-EA2B787AAFC9}"/>
              </a:ext>
            </a:extLst>
          </p:cNvPr>
          <p:cNvSpPr txBox="1"/>
          <p:nvPr/>
        </p:nvSpPr>
        <p:spPr>
          <a:xfrm>
            <a:off x="3162010" y="2332857"/>
            <a:ext cx="12763500" cy="11560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517"/>
              </a:lnSpc>
            </a:pPr>
            <a:r>
              <a:rPr lang="en-US" sz="8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Why </a:t>
            </a:r>
            <a:r>
              <a:rPr lang="en-US" sz="8800" b="1" dirty="0">
                <a:solidFill>
                  <a:srgbClr val="183378"/>
                </a:solidFill>
                <a:latin typeface="Poppins Bold"/>
                <a:ea typeface="Poppins Bold"/>
                <a:cs typeface="Poppins Bold"/>
                <a:sym typeface="Poppins Bold"/>
              </a:rPr>
              <a:t>MediPulse</a:t>
            </a:r>
            <a:r>
              <a:rPr lang="en-US" sz="88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?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A364571-855A-8628-3422-2033DC1FF2D3}"/>
              </a:ext>
            </a:extLst>
          </p:cNvPr>
          <p:cNvSpPr/>
          <p:nvPr/>
        </p:nvSpPr>
        <p:spPr>
          <a:xfrm>
            <a:off x="14597650" y="1394325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60"/>
                </a:lnTo>
                <a:lnTo>
                  <a:pt x="0" y="12314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4CF68BD-4F45-D170-147E-6660DBCAD87C}"/>
              </a:ext>
            </a:extLst>
          </p:cNvPr>
          <p:cNvSpPr/>
          <p:nvPr/>
        </p:nvSpPr>
        <p:spPr>
          <a:xfrm>
            <a:off x="16341904" y="8057604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5"/>
                </a:lnTo>
                <a:lnTo>
                  <a:pt x="0" y="890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E0A2B1E-B094-4594-2AF9-B3044A2C2DAC}"/>
              </a:ext>
            </a:extLst>
          </p:cNvPr>
          <p:cNvSpPr/>
          <p:nvPr/>
        </p:nvSpPr>
        <p:spPr>
          <a:xfrm>
            <a:off x="361236" y="673513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1"/>
                </a:lnTo>
                <a:lnTo>
                  <a:pt x="0" y="6529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53D1FE4-25CF-61FF-7BEF-E510E10BFD3B}"/>
              </a:ext>
            </a:extLst>
          </p:cNvPr>
          <p:cNvSpPr txBox="1"/>
          <p:nvPr/>
        </p:nvSpPr>
        <p:spPr>
          <a:xfrm>
            <a:off x="1371600" y="782223"/>
            <a:ext cx="2168576" cy="435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40"/>
              </a:lnSpc>
            </a:pPr>
            <a:r>
              <a:rPr lang="en-US" sz="3099" dirty="0">
                <a:solidFill>
                  <a:srgbClr val="193378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11" name="AutoShape 4" descr="Generated image">
            <a:extLst>
              <a:ext uri="{FF2B5EF4-FFF2-40B4-BE49-F238E27FC236}">
                <a16:creationId xmlns:a16="http://schemas.microsoft.com/office/drawing/2014/main" id="{F1665C13-05DD-9476-7A03-5219A5B13F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E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41CD8-2F9C-63AF-BF41-8193C23E37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338" y="3638295"/>
            <a:ext cx="3789742" cy="5696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4C22C1-DF5B-E329-E170-4D991BD27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1800" y="3676395"/>
            <a:ext cx="4266621" cy="5696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reeform 7">
            <a:extLst>
              <a:ext uri="{FF2B5EF4-FFF2-40B4-BE49-F238E27FC236}">
                <a16:creationId xmlns:a16="http://schemas.microsoft.com/office/drawing/2014/main" id="{FB40708D-992E-BD88-BF09-4033AFCBBC4E}"/>
              </a:ext>
            </a:extLst>
          </p:cNvPr>
          <p:cNvSpPr/>
          <p:nvPr/>
        </p:nvSpPr>
        <p:spPr>
          <a:xfrm>
            <a:off x="5210373" y="9473869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1" y="0"/>
                </a:lnTo>
                <a:lnTo>
                  <a:pt x="811171" y="811172"/>
                </a:lnTo>
                <a:lnTo>
                  <a:pt x="0" y="8111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182626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7663" y="-17469005"/>
            <a:ext cx="24872651" cy="24872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50192" y="5143500"/>
            <a:ext cx="4432916" cy="3453314"/>
            <a:chOff x="0" y="0"/>
            <a:chExt cx="1167517" cy="9095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70799" y="5143500"/>
            <a:ext cx="4432916" cy="3453314"/>
            <a:chOff x="0" y="0"/>
            <a:chExt cx="1167517" cy="9095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94215" y="5143500"/>
            <a:ext cx="4432916" cy="3453314"/>
            <a:chOff x="0" y="0"/>
            <a:chExt cx="1167517" cy="9095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715496" y="8257243"/>
            <a:ext cx="3302308" cy="679141"/>
            <a:chOff x="0" y="0"/>
            <a:chExt cx="197611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36103" y="8257243"/>
            <a:ext cx="3302308" cy="679141"/>
            <a:chOff x="0" y="0"/>
            <a:chExt cx="197611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59520" y="8257243"/>
            <a:ext cx="3302308" cy="679141"/>
            <a:chOff x="0" y="0"/>
            <a:chExt cx="197611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715496" y="3492346"/>
            <a:ext cx="3302308" cy="33023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336103" y="3492346"/>
            <a:ext cx="3302308" cy="330230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959520" y="3492346"/>
            <a:ext cx="3302308" cy="330230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2820835" y="3597690"/>
            <a:ext cx="3091632" cy="3091619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t="-8752" b="-52067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2064858" y="3597690"/>
            <a:ext cx="3091632" cy="3091619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b="-33495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42" name="Freeform 42"/>
          <p:cNvSpPr/>
          <p:nvPr/>
        </p:nvSpPr>
        <p:spPr>
          <a:xfrm>
            <a:off x="17074088" y="848718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3" name="Freeform 43"/>
          <p:cNvSpPr/>
          <p:nvPr/>
        </p:nvSpPr>
        <p:spPr>
          <a:xfrm>
            <a:off x="775702" y="6173644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4" name="Freeform 44"/>
          <p:cNvSpPr/>
          <p:nvPr/>
        </p:nvSpPr>
        <p:spPr>
          <a:xfrm>
            <a:off x="1028700" y="709033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2"/>
                </a:lnTo>
                <a:lnTo>
                  <a:pt x="0" y="652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grpSp>
        <p:nvGrpSpPr>
          <p:cNvPr id="45" name="Group 45"/>
          <p:cNvGrpSpPr>
            <a:grpSpLocks noChangeAspect="1"/>
          </p:cNvGrpSpPr>
          <p:nvPr/>
        </p:nvGrpSpPr>
        <p:grpSpPr>
          <a:xfrm>
            <a:off x="7441441" y="3597690"/>
            <a:ext cx="3091632" cy="3091619"/>
            <a:chOff x="0" y="0"/>
            <a:chExt cx="6350000" cy="6349975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l="-4455" t="-1782" r="-12922" b="-15595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828142" y="830580"/>
            <a:ext cx="1985384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n-US" sz="3000" dirty="0" err="1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  <a:endParaRPr lang="en-US" sz="3000" dirty="0">
              <a:solidFill>
                <a:srgbClr val="FFFFFF"/>
              </a:solidFill>
              <a:latin typeface="Arbutus Slab"/>
              <a:ea typeface="Arbutus Slab"/>
              <a:cs typeface="Arbutus Slab"/>
              <a:sym typeface="Arbutus Slab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516510" y="7131159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Mohamed Ziad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137117" y="7131159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 dirty="0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Mohamed Ahmed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1760533" y="7131159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Mohamed Osama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3002230" y="8387264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UI/UX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622837" y="8387264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246254" y="8387264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Full-stack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7827328" y="1592051"/>
            <a:ext cx="2319859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8371371" y="2849846"/>
            <a:ext cx="233665" cy="233665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657778" y="2869764"/>
            <a:ext cx="193830" cy="193830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 sz="2400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 sz="2400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8910163" y="2869764"/>
            <a:ext cx="193830" cy="193830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161143" y="2869764"/>
            <a:ext cx="193830" cy="193830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412123" y="2869764"/>
            <a:ext cx="193830" cy="193830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7663" y="-17469005"/>
            <a:ext cx="24872651" cy="24872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50192" y="5143500"/>
            <a:ext cx="4432916" cy="3453314"/>
            <a:chOff x="0" y="0"/>
            <a:chExt cx="1167517" cy="9095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70799" y="5143500"/>
            <a:ext cx="4432916" cy="3453314"/>
            <a:chOff x="0" y="0"/>
            <a:chExt cx="1167517" cy="9095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94215" y="5143500"/>
            <a:ext cx="4432916" cy="3453314"/>
            <a:chOff x="0" y="0"/>
            <a:chExt cx="1167517" cy="9095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715496" y="8257243"/>
            <a:ext cx="3302308" cy="679141"/>
            <a:chOff x="0" y="0"/>
            <a:chExt cx="197611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36103" y="8257243"/>
            <a:ext cx="3302308" cy="679141"/>
            <a:chOff x="0" y="0"/>
            <a:chExt cx="197611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59520" y="8257243"/>
            <a:ext cx="3302308" cy="679141"/>
            <a:chOff x="0" y="0"/>
            <a:chExt cx="197611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715496" y="3492346"/>
            <a:ext cx="3302308" cy="33023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336103" y="3492346"/>
            <a:ext cx="3302308" cy="330230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FE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959520" y="3492346"/>
            <a:ext cx="3302308" cy="330230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8" name="Group 38"/>
          <p:cNvGrpSpPr>
            <a:grpSpLocks noChangeAspect="1"/>
          </p:cNvGrpSpPr>
          <p:nvPr/>
        </p:nvGrpSpPr>
        <p:grpSpPr>
          <a:xfrm>
            <a:off x="2820835" y="3597690"/>
            <a:ext cx="3091632" cy="3091619"/>
            <a:chOff x="0" y="0"/>
            <a:chExt cx="6350000" cy="63499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5766" t="-17509" b="-23512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0" name="Group 40"/>
          <p:cNvGrpSpPr>
            <a:grpSpLocks noChangeAspect="1"/>
          </p:cNvGrpSpPr>
          <p:nvPr/>
        </p:nvGrpSpPr>
        <p:grpSpPr>
          <a:xfrm>
            <a:off x="12064858" y="3597690"/>
            <a:ext cx="3091632" cy="3091619"/>
            <a:chOff x="0" y="0"/>
            <a:chExt cx="6350000" cy="634997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11410" t="-33476" r="-3027" b="-38180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42" name="Freeform 42"/>
          <p:cNvSpPr/>
          <p:nvPr/>
        </p:nvSpPr>
        <p:spPr>
          <a:xfrm>
            <a:off x="17074088" y="848718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3" name="Freeform 43"/>
          <p:cNvSpPr/>
          <p:nvPr/>
        </p:nvSpPr>
        <p:spPr>
          <a:xfrm>
            <a:off x="775702" y="6173644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4" name="Freeform 44"/>
          <p:cNvSpPr/>
          <p:nvPr/>
        </p:nvSpPr>
        <p:spPr>
          <a:xfrm>
            <a:off x="1028700" y="709033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2"/>
                </a:lnTo>
                <a:lnTo>
                  <a:pt x="0" y="652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5" name="TextBox 45"/>
          <p:cNvSpPr txBox="1"/>
          <p:nvPr/>
        </p:nvSpPr>
        <p:spPr>
          <a:xfrm>
            <a:off x="1828142" y="830580"/>
            <a:ext cx="1985384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n-US" sz="300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16510" y="7131159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Mohamed Yousry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137117" y="7131159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Omar sherif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760533" y="7131159"/>
            <a:ext cx="370028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Abdelrahman</a:t>
            </a:r>
          </a:p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Ahmed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3002230" y="8387264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622837" y="8387264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246254" y="8387264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7827328" y="1592051"/>
            <a:ext cx="2319859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grpSp>
        <p:nvGrpSpPr>
          <p:cNvPr id="53" name="Group 53"/>
          <p:cNvGrpSpPr>
            <a:grpSpLocks noChangeAspect="1"/>
          </p:cNvGrpSpPr>
          <p:nvPr/>
        </p:nvGrpSpPr>
        <p:grpSpPr>
          <a:xfrm>
            <a:off x="7441441" y="3620440"/>
            <a:ext cx="3091632" cy="3091619"/>
            <a:chOff x="0" y="0"/>
            <a:chExt cx="6350000" cy="6349975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/>
              <a:stretch>
                <a:fillRect t="-6681" b="-43907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8371371" y="2849846"/>
            <a:ext cx="233665" cy="233665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8657778" y="2869764"/>
            <a:ext cx="193830" cy="193830"/>
            <a:chOff x="0" y="0"/>
            <a:chExt cx="812800" cy="812800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0" name="TextBox 6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8910163" y="2869764"/>
            <a:ext cx="193830" cy="193830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161143" y="2869764"/>
            <a:ext cx="193830" cy="193830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412123" y="2869764"/>
            <a:ext cx="193830" cy="193830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7663" y="-17469005"/>
            <a:ext cx="24872651" cy="24872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554341" y="5465415"/>
            <a:ext cx="4432916" cy="3453314"/>
            <a:chOff x="0" y="0"/>
            <a:chExt cx="1167517" cy="9095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548273" y="5485283"/>
            <a:ext cx="4432916" cy="3453314"/>
            <a:chOff x="0" y="0"/>
            <a:chExt cx="1167517" cy="9095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19645" y="8579159"/>
            <a:ext cx="3302308" cy="679141"/>
            <a:chOff x="0" y="0"/>
            <a:chExt cx="1976110" cy="40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113577" y="8599027"/>
            <a:ext cx="3302308" cy="679141"/>
            <a:chOff x="0" y="0"/>
            <a:chExt cx="197611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19645" y="3814261"/>
            <a:ext cx="3302308" cy="3302308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113577" y="3834129"/>
            <a:ext cx="3302308" cy="3302308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5224983" y="3919606"/>
            <a:ext cx="3091632" cy="3091619"/>
            <a:chOff x="0" y="0"/>
            <a:chExt cx="6350000" cy="634997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b="-51134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0218915" y="3939474"/>
            <a:ext cx="3091632" cy="3091619"/>
            <a:chOff x="0" y="0"/>
            <a:chExt cx="6350000" cy="634997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t="-1703" b="-31769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7074088" y="848718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4" name="Freeform 34"/>
          <p:cNvSpPr/>
          <p:nvPr/>
        </p:nvSpPr>
        <p:spPr>
          <a:xfrm>
            <a:off x="775702" y="6173644"/>
            <a:ext cx="505996" cy="515665"/>
          </a:xfrm>
          <a:custGeom>
            <a:avLst/>
            <a:gdLst/>
            <a:ahLst/>
            <a:cxnLst/>
            <a:rect l="l" t="t" r="r" b="b"/>
            <a:pathLst>
              <a:path w="505996" h="515665">
                <a:moveTo>
                  <a:pt x="0" y="0"/>
                </a:moveTo>
                <a:lnTo>
                  <a:pt x="505996" y="0"/>
                </a:lnTo>
                <a:lnTo>
                  <a:pt x="505996" y="515666"/>
                </a:lnTo>
                <a:lnTo>
                  <a:pt x="0" y="5156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5" name="Freeform 35"/>
          <p:cNvSpPr/>
          <p:nvPr/>
        </p:nvSpPr>
        <p:spPr>
          <a:xfrm>
            <a:off x="1028700" y="709033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2"/>
                </a:lnTo>
                <a:lnTo>
                  <a:pt x="0" y="6529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6" name="TextBox 36"/>
          <p:cNvSpPr txBox="1"/>
          <p:nvPr/>
        </p:nvSpPr>
        <p:spPr>
          <a:xfrm>
            <a:off x="1828142" y="830580"/>
            <a:ext cx="1985384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n-US" sz="3000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20659" y="7453074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Ramez Gomaa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914591" y="7472942"/>
            <a:ext cx="370028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Mohamed</a:t>
            </a:r>
          </a:p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Ramadan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5406379" y="8709180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Front-end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400311" y="8729048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Security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827328" y="1592051"/>
            <a:ext cx="2319859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8371371" y="2849846"/>
            <a:ext cx="233665" cy="233665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657778" y="2869764"/>
            <a:ext cx="193830" cy="193830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8910163" y="2869764"/>
            <a:ext cx="193830" cy="193830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9161143" y="2869764"/>
            <a:ext cx="193830" cy="193830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9412123" y="2869764"/>
            <a:ext cx="193830" cy="19383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7663" y="-17469005"/>
            <a:ext cx="24872651" cy="2487265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5400000">
            <a:off x="17167778" y="8306860"/>
            <a:ext cx="643831" cy="1902880"/>
            <a:chOff x="0" y="0"/>
            <a:chExt cx="660400" cy="195185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0400" cy="1951851"/>
            </a:xfrm>
            <a:custGeom>
              <a:avLst/>
              <a:gdLst/>
              <a:ahLst/>
              <a:cxnLst/>
              <a:rect l="l" t="t" r="r" b="b"/>
              <a:pathLst>
                <a:path w="660400" h="1951851">
                  <a:moveTo>
                    <a:pt x="220252" y="1932782"/>
                  </a:moveTo>
                  <a:cubicBezTo>
                    <a:pt x="254109" y="1944296"/>
                    <a:pt x="292600" y="1951851"/>
                    <a:pt x="330378" y="1951851"/>
                  </a:cubicBezTo>
                  <a:cubicBezTo>
                    <a:pt x="368157" y="1951851"/>
                    <a:pt x="404509" y="1945374"/>
                    <a:pt x="438009" y="1933860"/>
                  </a:cubicBezTo>
                  <a:cubicBezTo>
                    <a:pt x="438723" y="1933501"/>
                    <a:pt x="439435" y="1933501"/>
                    <a:pt x="440148" y="1933141"/>
                  </a:cubicBezTo>
                  <a:cubicBezTo>
                    <a:pt x="565955" y="1887086"/>
                    <a:pt x="658618" y="1765472"/>
                    <a:pt x="660400" y="1598048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1596862"/>
                  </a:lnTo>
                  <a:cubicBezTo>
                    <a:pt x="1782" y="1766191"/>
                    <a:pt x="93019" y="1887806"/>
                    <a:pt x="220252" y="1932782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660400" cy="1834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38253" y="8936385"/>
            <a:ext cx="643732" cy="643732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50192" y="5143500"/>
            <a:ext cx="4432916" cy="3453314"/>
            <a:chOff x="0" y="0"/>
            <a:chExt cx="1167517" cy="90951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70799" y="5143500"/>
            <a:ext cx="4432916" cy="3453314"/>
            <a:chOff x="0" y="0"/>
            <a:chExt cx="1167517" cy="90951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3575FE"/>
              </a:solidFill>
              <a:prstDash val="solid"/>
              <a:round/>
            </a:ln>
          </p:spPr>
          <p:txBody>
            <a:bodyPr/>
            <a:lstStyle/>
            <a:p>
              <a:endParaRPr lang="en-EG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394215" y="5143500"/>
            <a:ext cx="4432916" cy="3453314"/>
            <a:chOff x="0" y="0"/>
            <a:chExt cx="1167517" cy="90951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67517" cy="909515"/>
            </a:xfrm>
            <a:custGeom>
              <a:avLst/>
              <a:gdLst/>
              <a:ahLst/>
              <a:cxnLst/>
              <a:rect l="l" t="t" r="r" b="b"/>
              <a:pathLst>
                <a:path w="1167517" h="909515">
                  <a:moveTo>
                    <a:pt x="61126" y="0"/>
                  </a:moveTo>
                  <a:lnTo>
                    <a:pt x="1106391" y="0"/>
                  </a:lnTo>
                  <a:cubicBezTo>
                    <a:pt x="1122603" y="0"/>
                    <a:pt x="1138150" y="6440"/>
                    <a:pt x="1149614" y="17903"/>
                  </a:cubicBezTo>
                  <a:cubicBezTo>
                    <a:pt x="1161077" y="29367"/>
                    <a:pt x="1167517" y="44915"/>
                    <a:pt x="1167517" y="61126"/>
                  </a:cubicBezTo>
                  <a:lnTo>
                    <a:pt x="1167517" y="848389"/>
                  </a:lnTo>
                  <a:cubicBezTo>
                    <a:pt x="1167517" y="882148"/>
                    <a:pt x="1140150" y="909515"/>
                    <a:pt x="1106391" y="909515"/>
                  </a:cubicBezTo>
                  <a:lnTo>
                    <a:pt x="61126" y="909515"/>
                  </a:lnTo>
                  <a:cubicBezTo>
                    <a:pt x="27367" y="909515"/>
                    <a:pt x="0" y="882148"/>
                    <a:pt x="0" y="848389"/>
                  </a:cubicBezTo>
                  <a:lnTo>
                    <a:pt x="0" y="61126"/>
                  </a:lnTo>
                  <a:cubicBezTo>
                    <a:pt x="0" y="27367"/>
                    <a:pt x="27367" y="0"/>
                    <a:pt x="61126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1167517" cy="9190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715496" y="8257243"/>
            <a:ext cx="3302308" cy="679141"/>
            <a:chOff x="0" y="0"/>
            <a:chExt cx="1976110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36103" y="8257243"/>
            <a:ext cx="3302308" cy="679141"/>
            <a:chOff x="0" y="0"/>
            <a:chExt cx="1976110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959520" y="8257243"/>
            <a:ext cx="3302308" cy="679141"/>
            <a:chOff x="0" y="0"/>
            <a:chExt cx="1976110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76110" cy="406400"/>
            </a:xfrm>
            <a:custGeom>
              <a:avLst/>
              <a:gdLst/>
              <a:ahLst/>
              <a:cxnLst/>
              <a:rect l="l" t="t" r="r" b="b"/>
              <a:pathLst>
                <a:path w="1976110" h="406400">
                  <a:moveTo>
                    <a:pt x="1772910" y="0"/>
                  </a:moveTo>
                  <a:cubicBezTo>
                    <a:pt x="1885135" y="0"/>
                    <a:pt x="1976110" y="90976"/>
                    <a:pt x="1976110" y="203200"/>
                  </a:cubicBezTo>
                  <a:cubicBezTo>
                    <a:pt x="1976110" y="315424"/>
                    <a:pt x="1885135" y="406400"/>
                    <a:pt x="177291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93378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197611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715496" y="3492346"/>
            <a:ext cx="3302308" cy="3302308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E1F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7336103" y="3492346"/>
            <a:ext cx="3302308" cy="3302308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8E1F1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1959520" y="3492346"/>
            <a:ext cx="3302308" cy="3302308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8" name="Freeform 38"/>
          <p:cNvSpPr/>
          <p:nvPr/>
        </p:nvSpPr>
        <p:spPr>
          <a:xfrm>
            <a:off x="17074088" y="848718"/>
            <a:ext cx="366528" cy="373532"/>
          </a:xfrm>
          <a:custGeom>
            <a:avLst/>
            <a:gdLst/>
            <a:ahLst/>
            <a:cxnLst/>
            <a:rect l="l" t="t" r="r" b="b"/>
            <a:pathLst>
              <a:path w="366528" h="373532">
                <a:moveTo>
                  <a:pt x="0" y="0"/>
                </a:moveTo>
                <a:lnTo>
                  <a:pt x="366528" y="0"/>
                </a:lnTo>
                <a:lnTo>
                  <a:pt x="366528" y="373532"/>
                </a:lnTo>
                <a:lnTo>
                  <a:pt x="0" y="37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39" name="Freeform 39"/>
          <p:cNvSpPr/>
          <p:nvPr/>
        </p:nvSpPr>
        <p:spPr>
          <a:xfrm>
            <a:off x="1028700" y="709033"/>
            <a:ext cx="667464" cy="652901"/>
          </a:xfrm>
          <a:custGeom>
            <a:avLst/>
            <a:gdLst/>
            <a:ahLst/>
            <a:cxnLst/>
            <a:rect l="l" t="t" r="r" b="b"/>
            <a:pathLst>
              <a:path w="667464" h="652901">
                <a:moveTo>
                  <a:pt x="0" y="0"/>
                </a:moveTo>
                <a:lnTo>
                  <a:pt x="667464" y="0"/>
                </a:lnTo>
                <a:lnTo>
                  <a:pt x="667464" y="652902"/>
                </a:lnTo>
                <a:lnTo>
                  <a:pt x="0" y="652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40" name="TextBox 40"/>
          <p:cNvSpPr txBox="1"/>
          <p:nvPr/>
        </p:nvSpPr>
        <p:spPr>
          <a:xfrm>
            <a:off x="1828142" y="830580"/>
            <a:ext cx="1985384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30"/>
              </a:lnSpc>
            </a:pPr>
            <a:r>
              <a:rPr lang="en-US" sz="3000" dirty="0" err="1">
                <a:solidFill>
                  <a:srgbClr val="FFFFFF"/>
                </a:solidFill>
                <a:latin typeface="Arbutus Slab"/>
                <a:ea typeface="Arbutus Slab"/>
                <a:cs typeface="Arbutus Slab"/>
                <a:sym typeface="Arbutus Slab"/>
              </a:rPr>
              <a:t>Medipulse</a:t>
            </a:r>
            <a:endParaRPr lang="en-US" sz="3000" dirty="0">
              <a:solidFill>
                <a:srgbClr val="FFFFFF"/>
              </a:solidFill>
              <a:latin typeface="Arbutus Slab"/>
              <a:ea typeface="Arbutus Slab"/>
              <a:cs typeface="Arbutus Slab"/>
              <a:sym typeface="Arbutus Slab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516510" y="7131159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Mariam Fathy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137117" y="7131159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193378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Salma Emad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1760533" y="7131159"/>
            <a:ext cx="3700281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Abeer Samir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02230" y="8387264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UI/UX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622837" y="8387264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Application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2246254" y="8387264"/>
            <a:ext cx="2728840" cy="361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827328" y="1592051"/>
            <a:ext cx="2319859" cy="887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</a:pPr>
            <a:r>
              <a:rPr lang="en-US" sz="5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Team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8371371" y="2849846"/>
            <a:ext cx="233665" cy="233665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657778" y="2869764"/>
            <a:ext cx="193830" cy="193830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910163" y="2869764"/>
            <a:ext cx="193830" cy="19383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9161143" y="2869764"/>
            <a:ext cx="193830" cy="193830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412123" y="2869764"/>
            <a:ext cx="193830" cy="193830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75FE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3403922" y="3650435"/>
            <a:ext cx="1925457" cy="26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64"/>
              </a:lnSpc>
              <a:spcBef>
                <a:spcPct val="0"/>
              </a:spcBef>
            </a:pPr>
            <a:r>
              <a:rPr lang="en-US" sz="15760">
                <a:solidFill>
                  <a:srgbClr val="3575FE">
                    <a:alpha val="60000"/>
                  </a:srgbClr>
                </a:solidFill>
                <a:latin typeface="Arbutus Slab"/>
                <a:ea typeface="Arbutus Slab"/>
                <a:cs typeface="Arbutus Slab"/>
                <a:sym typeface="Arbutus Slab"/>
              </a:rPr>
              <a:t>M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427025" y="3650435"/>
            <a:ext cx="1160106" cy="26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64"/>
              </a:lnSpc>
              <a:spcBef>
                <a:spcPct val="0"/>
              </a:spcBef>
            </a:pPr>
            <a:r>
              <a:rPr lang="en-US" sz="15760">
                <a:solidFill>
                  <a:srgbClr val="3575FE">
                    <a:alpha val="60000"/>
                  </a:srgbClr>
                </a:solidFill>
                <a:latin typeface="Arbutus Slab"/>
                <a:ea typeface="Arbutus Slab"/>
                <a:cs typeface="Arbutus Slab"/>
                <a:sym typeface="Arbutus Slab"/>
              </a:rPr>
              <a:t>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2851147" y="3650435"/>
            <a:ext cx="1545244" cy="26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064"/>
              </a:lnSpc>
              <a:spcBef>
                <a:spcPct val="0"/>
              </a:spcBef>
            </a:pPr>
            <a:r>
              <a:rPr lang="en-US" sz="15760">
                <a:solidFill>
                  <a:srgbClr val="3575FE">
                    <a:alpha val="60000"/>
                  </a:srgbClr>
                </a:solidFill>
                <a:latin typeface="Arbutus Slab"/>
                <a:ea typeface="Arbutus Slab"/>
                <a:cs typeface="Arbutus Slab"/>
                <a:sym typeface="Arbutus Slab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75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62985" y="0"/>
            <a:ext cx="6525015" cy="10287000"/>
            <a:chOff x="0" y="0"/>
            <a:chExt cx="1010896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0896" cy="1593725"/>
            </a:xfrm>
            <a:custGeom>
              <a:avLst/>
              <a:gdLst/>
              <a:ahLst/>
              <a:cxnLst/>
              <a:rect l="l" t="t" r="r" b="b"/>
              <a:pathLst>
                <a:path w="1010896" h="1593725">
                  <a:moveTo>
                    <a:pt x="0" y="0"/>
                  </a:moveTo>
                  <a:lnTo>
                    <a:pt x="1010896" y="0"/>
                  </a:lnTo>
                  <a:lnTo>
                    <a:pt x="10108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5103" r="-55103"/>
              </a:stretch>
            </a:blipFill>
          </p:spPr>
          <p:txBody>
            <a:bodyPr/>
            <a:lstStyle/>
            <a:p>
              <a:endParaRPr lang="en-EG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01547" y="1899244"/>
            <a:ext cx="16461695" cy="7200175"/>
            <a:chOff x="0" y="0"/>
            <a:chExt cx="4335590" cy="18963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35590" cy="1896342"/>
            </a:xfrm>
            <a:custGeom>
              <a:avLst/>
              <a:gdLst/>
              <a:ahLst/>
              <a:cxnLst/>
              <a:rect l="l" t="t" r="r" b="b"/>
              <a:pathLst>
                <a:path w="4335590" h="1896342">
                  <a:moveTo>
                    <a:pt x="0" y="0"/>
                  </a:moveTo>
                  <a:lnTo>
                    <a:pt x="4335590" y="0"/>
                  </a:lnTo>
                  <a:lnTo>
                    <a:pt x="4335590" y="1896342"/>
                  </a:lnTo>
                  <a:lnTo>
                    <a:pt x="0" y="18963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335590" cy="1953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232630" y="425296"/>
            <a:ext cx="773107" cy="77310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5DCA"/>
            </a:solidFill>
          </p:spPr>
          <p:txBody>
            <a:bodyPr/>
            <a:lstStyle/>
            <a:p>
              <a:endParaRPr lang="en-EG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463242" y="681425"/>
            <a:ext cx="311884" cy="260848"/>
          </a:xfrm>
          <a:custGeom>
            <a:avLst/>
            <a:gdLst/>
            <a:ahLst/>
            <a:cxnLst/>
            <a:rect l="l" t="t" r="r" b="b"/>
            <a:pathLst>
              <a:path w="311884" h="260848">
                <a:moveTo>
                  <a:pt x="0" y="0"/>
                </a:moveTo>
                <a:lnTo>
                  <a:pt x="311883" y="0"/>
                </a:lnTo>
                <a:lnTo>
                  <a:pt x="311883" y="260848"/>
                </a:lnTo>
                <a:lnTo>
                  <a:pt x="0" y="2608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1" name="TextBox 11"/>
          <p:cNvSpPr txBox="1"/>
          <p:nvPr/>
        </p:nvSpPr>
        <p:spPr>
          <a:xfrm>
            <a:off x="1735278" y="3366607"/>
            <a:ext cx="8044943" cy="2083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3"/>
              </a:lnSpc>
            </a:pPr>
            <a:r>
              <a:rPr lang="en-EG" sz="7200" b="1" dirty="0">
                <a:latin typeface="Montserrat" pitchFamily="2" charset="77"/>
              </a:rPr>
              <a:t>MediPulse Database Build</a:t>
            </a:r>
            <a:endParaRPr lang="en-US" sz="6600" b="1" dirty="0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35278" y="5626358"/>
            <a:ext cx="7247086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>
                <a:latin typeface="Poppins" pitchFamily="2" charset="77"/>
                <a:cs typeface="Poppins" pitchFamily="2" charset="77"/>
              </a:rPr>
              <a:t>At the beginning of the project, our focus was on collecting and organizing essential medical data to power the platform.</a:t>
            </a:r>
            <a:br>
              <a:rPr lang="en-US" sz="2400" dirty="0">
                <a:latin typeface="Poppins" pitchFamily="2" charset="77"/>
                <a:cs typeface="Poppins" pitchFamily="2" charset="77"/>
              </a:rPr>
            </a:br>
            <a:endParaRPr lang="en-EG" sz="24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0898144" y="3984438"/>
            <a:ext cx="1231460" cy="1231460"/>
          </a:xfrm>
          <a:custGeom>
            <a:avLst/>
            <a:gdLst/>
            <a:ahLst/>
            <a:cxnLst/>
            <a:rect l="l" t="t" r="r" b="b"/>
            <a:pathLst>
              <a:path w="1231460" h="1231460">
                <a:moveTo>
                  <a:pt x="0" y="0"/>
                </a:moveTo>
                <a:lnTo>
                  <a:pt x="1231460" y="0"/>
                </a:lnTo>
                <a:lnTo>
                  <a:pt x="1231460" y="1231459"/>
                </a:lnTo>
                <a:lnTo>
                  <a:pt x="0" y="12314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4" name="Freeform 14"/>
          <p:cNvSpPr/>
          <p:nvPr/>
        </p:nvSpPr>
        <p:spPr>
          <a:xfrm>
            <a:off x="6263369" y="7536565"/>
            <a:ext cx="811171" cy="811171"/>
          </a:xfrm>
          <a:custGeom>
            <a:avLst/>
            <a:gdLst/>
            <a:ahLst/>
            <a:cxnLst/>
            <a:rect l="l" t="t" r="r" b="b"/>
            <a:pathLst>
              <a:path w="811171" h="811171">
                <a:moveTo>
                  <a:pt x="0" y="0"/>
                </a:moveTo>
                <a:lnTo>
                  <a:pt x="811172" y="0"/>
                </a:lnTo>
                <a:lnTo>
                  <a:pt x="811172" y="811171"/>
                </a:lnTo>
                <a:lnTo>
                  <a:pt x="0" y="8111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5" name="Freeform 15"/>
          <p:cNvSpPr/>
          <p:nvPr/>
        </p:nvSpPr>
        <p:spPr>
          <a:xfrm>
            <a:off x="7803765" y="2114798"/>
            <a:ext cx="890726" cy="890726"/>
          </a:xfrm>
          <a:custGeom>
            <a:avLst/>
            <a:gdLst/>
            <a:ahLst/>
            <a:cxnLst/>
            <a:rect l="l" t="t" r="r" b="b"/>
            <a:pathLst>
              <a:path w="890726" h="890726">
                <a:moveTo>
                  <a:pt x="0" y="0"/>
                </a:moveTo>
                <a:lnTo>
                  <a:pt x="890726" y="0"/>
                </a:lnTo>
                <a:lnTo>
                  <a:pt x="890726" y="890726"/>
                </a:lnTo>
                <a:lnTo>
                  <a:pt x="0" y="8907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  <p:sp>
        <p:nvSpPr>
          <p:cNvPr id="16" name="Freeform 16"/>
          <p:cNvSpPr/>
          <p:nvPr/>
        </p:nvSpPr>
        <p:spPr>
          <a:xfrm>
            <a:off x="15779913" y="3984438"/>
            <a:ext cx="723086" cy="723086"/>
          </a:xfrm>
          <a:custGeom>
            <a:avLst/>
            <a:gdLst/>
            <a:ahLst/>
            <a:cxnLst/>
            <a:rect l="l" t="t" r="r" b="b"/>
            <a:pathLst>
              <a:path w="723086" h="723086">
                <a:moveTo>
                  <a:pt x="0" y="0"/>
                </a:moveTo>
                <a:lnTo>
                  <a:pt x="723086" y="0"/>
                </a:lnTo>
                <a:lnTo>
                  <a:pt x="723086" y="723086"/>
                </a:lnTo>
                <a:lnTo>
                  <a:pt x="0" y="7230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EG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895</Words>
  <Application>Microsoft Macintosh PowerPoint</Application>
  <PresentationFormat>Custom</PresentationFormat>
  <Paragraphs>192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Poppins</vt:lpstr>
      <vt:lpstr>Calibri</vt:lpstr>
      <vt:lpstr>Poppins Bold Italics</vt:lpstr>
      <vt:lpstr>Aptos</vt:lpstr>
      <vt:lpstr>Arial</vt:lpstr>
      <vt:lpstr>Poppins Bold</vt:lpstr>
      <vt:lpstr>Montserrat</vt:lpstr>
      <vt:lpstr>Montserrat Bold</vt:lpstr>
      <vt:lpstr>Arbutus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Medipulse</dc:title>
  <cp:lastModifiedBy>Mohamed Yossry</cp:lastModifiedBy>
  <cp:revision>9</cp:revision>
  <dcterms:created xsi:type="dcterms:W3CDTF">2006-08-16T00:00:00Z</dcterms:created>
  <dcterms:modified xsi:type="dcterms:W3CDTF">2025-06-01T21:04:03Z</dcterms:modified>
  <dc:identifier>DAGn_bwq98E</dc:identifier>
</cp:coreProperties>
</file>